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4" r:id="rId3"/>
    <p:sldId id="273" r:id="rId4"/>
    <p:sldId id="319" r:id="rId5"/>
    <p:sldId id="308" r:id="rId6"/>
    <p:sldId id="312" r:id="rId7"/>
    <p:sldId id="266" r:id="rId8"/>
    <p:sldId id="279" r:id="rId9"/>
    <p:sldId id="327" r:id="rId10"/>
    <p:sldId id="314" r:id="rId11"/>
    <p:sldId id="317" r:id="rId12"/>
    <p:sldId id="315" r:id="rId13"/>
    <p:sldId id="316" r:id="rId14"/>
    <p:sldId id="307" r:id="rId15"/>
    <p:sldId id="318" r:id="rId16"/>
    <p:sldId id="265" r:id="rId17"/>
    <p:sldId id="322" r:id="rId18"/>
    <p:sldId id="323" r:id="rId19"/>
    <p:sldId id="313" r:id="rId20"/>
    <p:sldId id="324" r:id="rId21"/>
    <p:sldId id="297" r:id="rId22"/>
    <p:sldId id="328" r:id="rId23"/>
    <p:sldId id="329" r:id="rId24"/>
    <p:sldId id="330" r:id="rId25"/>
    <p:sldId id="325" r:id="rId26"/>
    <p:sldId id="310" r:id="rId27"/>
    <p:sldId id="326" r:id="rId28"/>
    <p:sldId id="320" r:id="rId29"/>
    <p:sldId id="321" r:id="rId30"/>
    <p:sldId id="274" r:id="rId31"/>
    <p:sldId id="277" r:id="rId32"/>
    <p:sldId id="304" r:id="rId33"/>
    <p:sldId id="2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C78"/>
    <a:srgbClr val="203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CBBD1-F879-46E5-B00B-138D2D53AB91}" type="doc">
      <dgm:prSet loTypeId="urn:microsoft.com/office/officeart/2005/8/layout/process4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3FC49AF-A088-4045-8743-510858FC2242}">
      <dgm:prSet phldrT="[Text]"/>
      <dgm:spPr/>
      <dgm:t>
        <a:bodyPr/>
        <a:lstStyle/>
        <a:p>
          <a:r>
            <a:rPr lang="en-US" b="1" dirty="0" smtClean="0">
              <a:latin typeface="Raleway" panose="020B0503030101060003" pitchFamily="34" charset="0"/>
            </a:rPr>
            <a:t>The final person in the disposal chain (e.g., a metal scrapyard) is the one who needs to make sure the Freon is removed.</a:t>
          </a:r>
          <a:endParaRPr lang="en-US" b="1" dirty="0">
            <a:latin typeface="Raleway" panose="020B0503030101060003" pitchFamily="34" charset="0"/>
          </a:endParaRPr>
        </a:p>
      </dgm:t>
    </dgm:pt>
    <dgm:pt modelId="{BC8BB990-CED6-4B6B-8E3C-2C3F62E6BBBA}" type="parTrans" cxnId="{3FB0B7A8-2354-46F5-9809-160BDA764EB1}">
      <dgm:prSet/>
      <dgm:spPr/>
      <dgm:t>
        <a:bodyPr/>
        <a:lstStyle/>
        <a:p>
          <a:endParaRPr lang="en-US" b="1">
            <a:latin typeface="Raleway" panose="020B0503030101060003" pitchFamily="34" charset="0"/>
          </a:endParaRPr>
        </a:p>
      </dgm:t>
    </dgm:pt>
    <dgm:pt modelId="{7884017E-01A2-40C9-917C-8022334C1E28}" type="sibTrans" cxnId="{3FB0B7A8-2354-46F5-9809-160BDA764EB1}">
      <dgm:prSet/>
      <dgm:spPr/>
      <dgm:t>
        <a:bodyPr/>
        <a:lstStyle/>
        <a:p>
          <a:endParaRPr lang="en-US" b="1">
            <a:latin typeface="Raleway" panose="020B0503030101060003" pitchFamily="34" charset="0"/>
          </a:endParaRPr>
        </a:p>
      </dgm:t>
    </dgm:pt>
    <dgm:pt modelId="{67B61396-E4A4-4546-BFD8-FEC889DD6824}" type="pres">
      <dgm:prSet presAssocID="{A43CBBD1-F879-46E5-B00B-138D2D53AB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B5D111-7FF1-40DD-8868-1CD35C1ED8A3}" type="pres">
      <dgm:prSet presAssocID="{A3FC49AF-A088-4045-8743-510858FC2242}" presName="boxAndChildren" presStyleCnt="0"/>
      <dgm:spPr/>
    </dgm:pt>
    <dgm:pt modelId="{3D714CA7-A54C-4B20-A6A9-D976D5F7CA12}" type="pres">
      <dgm:prSet presAssocID="{A3FC49AF-A088-4045-8743-510858FC2242}" presName="parentTextBox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7D70DB40-EB09-41F5-9836-16395A148688}" type="presOf" srcId="{A43CBBD1-F879-46E5-B00B-138D2D53AB91}" destId="{67B61396-E4A4-4546-BFD8-FEC889DD6824}" srcOrd="0" destOrd="0" presId="urn:microsoft.com/office/officeart/2005/8/layout/process4"/>
    <dgm:cxn modelId="{C41207E7-C5C1-4F30-8CC4-17DD53FA1E99}" type="presOf" srcId="{A3FC49AF-A088-4045-8743-510858FC2242}" destId="{3D714CA7-A54C-4B20-A6A9-D976D5F7CA12}" srcOrd="0" destOrd="0" presId="urn:microsoft.com/office/officeart/2005/8/layout/process4"/>
    <dgm:cxn modelId="{3FB0B7A8-2354-46F5-9809-160BDA764EB1}" srcId="{A43CBBD1-F879-46E5-B00B-138D2D53AB91}" destId="{A3FC49AF-A088-4045-8743-510858FC2242}" srcOrd="0" destOrd="0" parTransId="{BC8BB990-CED6-4B6B-8E3C-2C3F62E6BBBA}" sibTransId="{7884017E-01A2-40C9-917C-8022334C1E28}"/>
    <dgm:cxn modelId="{6A5AEE91-40C7-422B-9BAF-BEEA9699FC6C}" type="presParOf" srcId="{67B61396-E4A4-4546-BFD8-FEC889DD6824}" destId="{25B5D111-7FF1-40DD-8868-1CD35C1ED8A3}" srcOrd="0" destOrd="0" presId="urn:microsoft.com/office/officeart/2005/8/layout/process4"/>
    <dgm:cxn modelId="{59325BF4-EBA3-438D-8427-E3EA9886A0E6}" type="presParOf" srcId="{25B5D111-7FF1-40DD-8868-1CD35C1ED8A3}" destId="{3D714CA7-A54C-4B20-A6A9-D976D5F7CA1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14CA7-A54C-4B20-A6A9-D976D5F7CA12}">
      <dsp:nvSpPr>
        <dsp:cNvPr id="0" name=""/>
        <dsp:cNvSpPr/>
      </dsp:nvSpPr>
      <dsp:spPr>
        <a:xfrm>
          <a:off x="0" y="0"/>
          <a:ext cx="4400550" cy="464462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latin typeface="Raleway" panose="020B0503030101060003" pitchFamily="34" charset="0"/>
            </a:rPr>
            <a:t>The final person in the disposal chain (e.g., a metal scrapyard) is the one who needs to make sure the Freon is removed.</a:t>
          </a:r>
          <a:endParaRPr lang="en-US" sz="3700" b="1" kern="1200" dirty="0">
            <a:latin typeface="Raleway" panose="020B0503030101060003" pitchFamily="34" charset="0"/>
          </a:endParaRPr>
        </a:p>
      </dsp:txBody>
      <dsp:txXfrm>
        <a:off x="0" y="0"/>
        <a:ext cx="4400550" cy="4644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18AD-9E99-4B63-90C6-36811C6E9F3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B879D-1CEE-4D69-AD11-CCFF0D41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2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5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6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2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64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4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4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4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8CCD-122B-4CD8-B526-FE92FC91ED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7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image007.png@01DC1BF0.D1B31DF0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8.png@01DC1BF0.D1B31DF0" TargetMode="Externa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grandfalloons@aol.com" TargetMode="External"/><Relationship Id="rId2" Type="http://schemas.openxmlformats.org/officeDocument/2006/relationships/hyperlink" Target="mailto:Rob@theweatherpros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llusionmaker563@gmail.com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8675"/>
            <a:ext cx="12192000" cy="2383721"/>
          </a:xfrm>
          <a:prstGeom prst="rect">
            <a:avLst/>
          </a:prstGeom>
          <a:solidFill>
            <a:srgbClr val="203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657" y="509800"/>
            <a:ext cx="11241741" cy="1532077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OCEAN COUNTY MUNICIPAL COORDINATORS MEETING</a:t>
            </a:r>
            <a:endParaRPr lang="en-US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6045" y="1981516"/>
            <a:ext cx="4195482" cy="59344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13AC78"/>
                </a:solidFill>
                <a:latin typeface="Raleway" panose="020B0503030101060003" pitchFamily="34" charset="0"/>
              </a:rPr>
              <a:t>September 2025</a:t>
            </a:r>
            <a:endParaRPr lang="en-US" sz="3600" b="1" dirty="0">
              <a:solidFill>
                <a:srgbClr val="13AC78"/>
              </a:solidFill>
              <a:latin typeface="Raleway" panose="020B05030301010600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961527" y="1964495"/>
            <a:ext cx="4195482" cy="593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13AC78"/>
                </a:solidFill>
                <a:latin typeface="Raleway" panose="020B0503030101060003" pitchFamily="34" charset="0"/>
              </a:rPr>
              <a:t>1.5 CRP | 1.5 NJCCC</a:t>
            </a:r>
            <a:endParaRPr lang="en-US" sz="3600" b="1" dirty="0">
              <a:solidFill>
                <a:srgbClr val="13AC78"/>
              </a:solidFill>
              <a:latin typeface="Raleway" panose="020B05030301010600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6454" y="3475789"/>
            <a:ext cx="4966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Raleway" panose="020B0503030101060003" pitchFamily="34" charset="0"/>
              </a:rPr>
              <a:t>MEETING POINTS</a:t>
            </a:r>
            <a:endParaRPr lang="en-US" sz="3200" b="1" dirty="0">
              <a:latin typeface="Raleway" panose="020B05030301010600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632" y="4012634"/>
            <a:ext cx="6638368" cy="295465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</a:rPr>
              <a:t>Document Shredding / HHW / Boat </a:t>
            </a:r>
            <a:r>
              <a:rPr lang="en-US" sz="2400" dirty="0" smtClean="0">
                <a:latin typeface="Raleway" panose="020B0503030101060003" pitchFamily="34" charset="0"/>
              </a:rPr>
              <a:t>Flare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aleway" panose="020B0503030101060003" pitchFamily="34" charset="0"/>
              </a:rPr>
              <a:t>Recycling </a:t>
            </a:r>
            <a:r>
              <a:rPr lang="en-US" sz="2400" dirty="0">
                <a:latin typeface="Raleway" panose="020B0503030101060003" pitchFamily="34" charset="0"/>
              </a:rPr>
              <a:t>Rates MTG </a:t>
            </a:r>
            <a:r>
              <a:rPr lang="en-US" sz="2400" dirty="0" smtClean="0">
                <a:latin typeface="Raleway" panose="020B0503030101060003" pitchFamily="34" charset="0"/>
              </a:rPr>
              <a:t>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aleway" panose="020B0503030101060003" pitchFamily="34" charset="0"/>
              </a:rPr>
              <a:t>Clean </a:t>
            </a:r>
            <a:r>
              <a:rPr lang="en-US" sz="2400" dirty="0">
                <a:latin typeface="Raleway" panose="020B0503030101060003" pitchFamily="34" charset="0"/>
              </a:rPr>
              <a:t>Communities </a:t>
            </a:r>
            <a:r>
              <a:rPr lang="en-US" sz="2400" dirty="0" smtClean="0">
                <a:latin typeface="Raleway" panose="020B0503030101060003" pitchFamily="34" charset="0"/>
              </a:rPr>
              <a:t>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aleway" panose="020B0503030101060003" pitchFamily="34" charset="0"/>
              </a:rPr>
              <a:t>Green </a:t>
            </a:r>
            <a:r>
              <a:rPr lang="en-US" sz="2400" dirty="0">
                <a:latin typeface="Raleway" panose="020B0503030101060003" pitchFamily="34" charset="0"/>
              </a:rPr>
              <a:t>Schools Program - Utilizing CC funds </a:t>
            </a:r>
            <a:endParaRPr lang="en-US" sz="2400" dirty="0" smtClean="0"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aleway" panose="020B0503030101060003" pitchFamily="34" charset="0"/>
              </a:rPr>
              <a:t>Outreach </a:t>
            </a:r>
            <a:r>
              <a:rPr lang="en-US" sz="2400" dirty="0">
                <a:latin typeface="Raleway" panose="020B0503030101060003" pitchFamily="34" charset="0"/>
              </a:rPr>
              <a:t>+ </a:t>
            </a:r>
            <a:r>
              <a:rPr lang="en-US" sz="2400" dirty="0" smtClean="0">
                <a:latin typeface="Raleway" panose="020B0503030101060003" pitchFamily="34" charset="0"/>
              </a:rPr>
              <a:t>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aleway" panose="020B0503030101060003" pitchFamily="34" charset="0"/>
              </a:rPr>
              <a:t>Recycle </a:t>
            </a:r>
            <a:r>
              <a:rPr lang="en-US" sz="2400" dirty="0">
                <a:latin typeface="Raleway" panose="020B0503030101060003" pitchFamily="34" charset="0"/>
              </a:rPr>
              <a:t>Coach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Raleway" panose="020B0503030101060003" pitchFamily="34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0" y="3513592"/>
            <a:ext cx="2245659" cy="2245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47" y="2856183"/>
            <a:ext cx="4025153" cy="33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58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26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-31173"/>
            <a:ext cx="8915400" cy="6889173"/>
          </a:xfrm>
        </p:spPr>
      </p:pic>
    </p:spTree>
    <p:extLst>
      <p:ext uri="{BB962C8B-B14F-4D97-AF65-F5344CB8AC3E}">
        <p14:creationId xmlns:p14="http://schemas.microsoft.com/office/powerpoint/2010/main" val="37027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06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392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Clean Communities Reports</a:t>
            </a:r>
          </a:p>
        </p:txBody>
      </p:sp>
    </p:spTree>
    <p:extLst>
      <p:ext uri="{BB962C8B-B14F-4D97-AF65-F5344CB8AC3E}">
        <p14:creationId xmlns:p14="http://schemas.microsoft.com/office/powerpoint/2010/main" val="11779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923928"/>
            <a:ext cx="7995355" cy="5457822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432212"/>
              </p:ext>
            </p:extLst>
          </p:nvPr>
        </p:nvGraphicFramePr>
        <p:xfrm>
          <a:off x="6286500" y="2443165"/>
          <a:ext cx="5334000" cy="2419347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2858806321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3565259183"/>
                    </a:ext>
                  </a:extLst>
                </a:gridCol>
              </a:tblGrid>
              <a:tr h="876297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u="none" strike="noStrike" dirty="0">
                          <a:effectLst/>
                        </a:rPr>
                        <a:t>Submitted</a:t>
                      </a:r>
                      <a:endParaRPr lang="en-US" sz="4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400" u="none" strike="noStrike">
                          <a:effectLst/>
                        </a:rPr>
                        <a:t>83%</a:t>
                      </a:r>
                      <a:endParaRPr lang="en-US" sz="4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269946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u="none" strike="noStrike" dirty="0">
                          <a:effectLst/>
                        </a:rPr>
                        <a:t>Open</a:t>
                      </a:r>
                      <a:endParaRPr lang="en-US" sz="4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400" u="none" strike="noStrike">
                          <a:effectLst/>
                        </a:rPr>
                        <a:t>3%</a:t>
                      </a:r>
                      <a:endParaRPr lang="en-US" sz="4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7955745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u="none" strike="noStrike" dirty="0" smtClean="0">
                          <a:effectLst/>
                        </a:rPr>
                        <a:t>Not </a:t>
                      </a:r>
                      <a:r>
                        <a:rPr lang="en-US" sz="4400" u="none" strike="noStrike" dirty="0">
                          <a:effectLst/>
                        </a:rPr>
                        <a:t>Submitted</a:t>
                      </a:r>
                      <a:endParaRPr lang="en-US" sz="4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400" u="none" strike="noStrike" dirty="0">
                          <a:effectLst/>
                        </a:rPr>
                        <a:t>21%</a:t>
                      </a:r>
                      <a:endParaRPr lang="en-US" sz="4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4143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356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229" t="19815" r="23125" b="22037"/>
          <a:stretch/>
        </p:blipFill>
        <p:spPr>
          <a:xfrm>
            <a:off x="590550" y="365125"/>
            <a:ext cx="7067550" cy="598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400" y="2349500"/>
            <a:ext cx="4381500" cy="2012950"/>
          </a:xfr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i="1" dirty="0" smtClean="0">
                <a:latin typeface="Raleway" panose="020B0503030101060003" pitchFamily="34" charset="0"/>
              </a:rPr>
              <a:t>Full document at njclean.org</a:t>
            </a:r>
            <a:endParaRPr lang="en-US" b="1" i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1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b="22153"/>
          <a:stretch/>
        </p:blipFill>
        <p:spPr>
          <a:xfrm>
            <a:off x="0" y="-83127"/>
            <a:ext cx="12226636" cy="68995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392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Green Schools </a:t>
            </a:r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Program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284723"/>
            <a:ext cx="12192000" cy="2250343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9430" y="2346199"/>
            <a:ext cx="9893142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Document Shredding / </a:t>
            </a:r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HHW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367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499213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Berkeley – Central Regional</a:t>
            </a:r>
            <a:endParaRPr lang="en-US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48" y="3314700"/>
            <a:ext cx="6796540" cy="2686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25681" r="12267"/>
          <a:stretch/>
        </p:blipFill>
        <p:spPr>
          <a:xfrm>
            <a:off x="7448550" y="3143250"/>
            <a:ext cx="4400550" cy="3029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30" y="3143250"/>
            <a:ext cx="4039658" cy="30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367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7700" y="4992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Eagleswood</a:t>
            </a:r>
            <a:endParaRPr lang="en-US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1026" name="Picture 2" descr="Home | Eagleswood Township Element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8" y="2571260"/>
            <a:ext cx="7658389" cy="33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15439" y="3431363"/>
            <a:ext cx="4777798" cy="188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4" y="840886"/>
            <a:ext cx="6873957" cy="51554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5418"/>
          <a:stretch/>
        </p:blipFill>
        <p:spPr>
          <a:xfrm rot="5400000">
            <a:off x="7021882" y="1278794"/>
            <a:ext cx="5081951" cy="42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9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Image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7" y="1239711"/>
            <a:ext cx="5671117" cy="437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" descr="Image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37393"/>
            <a:ext cx="5701700" cy="437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34327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18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268280"/>
              </p:ext>
            </p:extLst>
          </p:nvPr>
        </p:nvGraphicFramePr>
        <p:xfrm>
          <a:off x="1499616" y="2375684"/>
          <a:ext cx="9389480" cy="2379196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984248">
                  <a:extLst>
                    <a:ext uri="{9D8B030D-6E8A-4147-A177-3AD203B41FA5}">
                      <a16:colId xmlns:a16="http://schemas.microsoft.com/office/drawing/2014/main" val="1072037463"/>
                    </a:ext>
                  </a:extLst>
                </a:gridCol>
                <a:gridCol w="3172968">
                  <a:extLst>
                    <a:ext uri="{9D8B030D-6E8A-4147-A177-3AD203B41FA5}">
                      <a16:colId xmlns:a16="http://schemas.microsoft.com/office/drawing/2014/main" val="4217017203"/>
                    </a:ext>
                  </a:extLst>
                </a:gridCol>
                <a:gridCol w="4232264">
                  <a:extLst>
                    <a:ext uri="{9D8B030D-6E8A-4147-A177-3AD203B41FA5}">
                      <a16:colId xmlns:a16="http://schemas.microsoft.com/office/drawing/2014/main" val="1303799465"/>
                    </a:ext>
                  </a:extLst>
                </a:gridCol>
              </a:tblGrid>
              <a:tr h="8247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The weather pros</a:t>
                      </a:r>
                      <a:endParaRPr lang="en-US" sz="1800" dirty="0">
                        <a:effectLst/>
                        <a:latin typeface="Raleway" panose="020B0503030101060003" pitchFamily="34" charset="0"/>
                        <a:ea typeface="Calibri" panose="020F0502020204030204" pitchFamily="34" charset="0"/>
                      </a:endParaRPr>
                    </a:p>
                  </a:txBody>
                  <a:tcPr marL="65120" marR="6512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hlinkClick r:id="rId2"/>
                        </a:rPr>
                        <a:t>Rob@theweatherpros.com</a:t>
                      </a:r>
                      <a:endParaRPr lang="en-US" sz="1800" dirty="0">
                        <a:effectLst/>
                        <a:latin typeface="Raleway" panose="020B0503030101060003" pitchFamily="34" charset="0"/>
                        <a:ea typeface="Calibri" panose="020F0502020204030204" pitchFamily="34" charset="0"/>
                      </a:endParaRPr>
                    </a:p>
                  </a:txBody>
                  <a:tcPr marL="65120" marR="6512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Raleway" panose="020B0503030101060003" pitchFamily="34" charset="0"/>
                        <a:ea typeface="Calibri" panose="020F0502020204030204" pitchFamily="34" charset="0"/>
                      </a:endParaRPr>
                    </a:p>
                  </a:txBody>
                  <a:tcPr marL="65120" marR="65120" marT="0" marB="0" anchor="b"/>
                </a:tc>
                <a:extLst>
                  <a:ext uri="{0D108BD9-81ED-4DB2-BD59-A6C34878D82A}">
                    <a16:rowId xmlns:a16="http://schemas.microsoft.com/office/drawing/2014/main" val="821021401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Grand Falloons</a:t>
                      </a:r>
                      <a:endParaRPr lang="en-US" sz="1800">
                        <a:effectLst/>
                        <a:latin typeface="Raleway" panose="020B0503030101060003" pitchFamily="34" charset="0"/>
                        <a:ea typeface="Calibri" panose="020F0502020204030204" pitchFamily="34" charset="0"/>
                      </a:endParaRPr>
                    </a:p>
                  </a:txBody>
                  <a:tcPr marL="65120" marR="6512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hlinkClick r:id="rId3"/>
                        </a:rPr>
                        <a:t>grandfalloons@aol.com</a:t>
                      </a:r>
                      <a:endParaRPr lang="en-US" sz="1800" dirty="0">
                        <a:effectLst/>
                        <a:latin typeface="Raleway" panose="020B0503030101060003" pitchFamily="34" charset="0"/>
                        <a:ea typeface="Calibri" panose="020F0502020204030204" pitchFamily="34" charset="0"/>
                      </a:endParaRPr>
                    </a:p>
                  </a:txBody>
                  <a:tcPr marL="65120" marR="6512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The cost of the live show is now $825.00 per show.  A second </a:t>
                      </a:r>
                      <a:r>
                        <a:rPr lang="en-US" sz="1800" u="sng" dirty="0">
                          <a:effectLst/>
                        </a:rPr>
                        <a:t>consecutive</a:t>
                      </a:r>
                      <a:r>
                        <a:rPr lang="en-US" sz="1800" dirty="0">
                          <a:effectLst/>
                        </a:rPr>
                        <a:t> show is $500.0</a:t>
                      </a:r>
                      <a:endParaRPr lang="en-US" sz="1800" dirty="0">
                        <a:effectLst/>
                        <a:latin typeface="Raleway" panose="020B0503030101060003" pitchFamily="34" charset="0"/>
                        <a:ea typeface="Calibri" panose="020F0502020204030204" pitchFamily="34" charset="0"/>
                      </a:endParaRPr>
                    </a:p>
                  </a:txBody>
                  <a:tcPr marL="65120" marR="65120" marT="0" marB="0" anchor="b"/>
                </a:tc>
                <a:extLst>
                  <a:ext uri="{0D108BD9-81ED-4DB2-BD59-A6C34878D82A}">
                    <a16:rowId xmlns:a16="http://schemas.microsoft.com/office/drawing/2014/main" val="202413800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Illusion Makers</a:t>
                      </a:r>
                      <a:endParaRPr lang="en-US" sz="1800">
                        <a:effectLst/>
                        <a:latin typeface="Raleway" panose="020B0503030101060003" pitchFamily="34" charset="0"/>
                        <a:ea typeface="Calibri" panose="020F0502020204030204" pitchFamily="34" charset="0"/>
                      </a:endParaRPr>
                    </a:p>
                  </a:txBody>
                  <a:tcPr marL="65120" marR="6512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>
                          <a:effectLst/>
                          <a:hlinkClick r:id="rId4"/>
                        </a:rPr>
                        <a:t>illusionmaker563@gmail.com</a:t>
                      </a:r>
                      <a:endParaRPr lang="en-US" sz="1800">
                        <a:effectLst/>
                        <a:latin typeface="Raleway" panose="020B0503030101060003" pitchFamily="34" charset="0"/>
                        <a:ea typeface="Calibri" panose="020F0502020204030204" pitchFamily="34" charset="0"/>
                      </a:endParaRPr>
                    </a:p>
                  </a:txBody>
                  <a:tcPr marL="65120" marR="6512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Usually do 2 shows per school</a:t>
                      </a:r>
                      <a:endParaRPr lang="en-US" sz="1800" dirty="0">
                        <a:effectLst/>
                        <a:latin typeface="Raleway" panose="020B0503030101060003" pitchFamily="34" charset="0"/>
                        <a:ea typeface="Calibri" panose="020F0502020204030204" pitchFamily="34" charset="0"/>
                      </a:endParaRPr>
                    </a:p>
                  </a:txBody>
                  <a:tcPr marL="65120" marR="65120" marT="0" marB="0" anchor="b"/>
                </a:tc>
                <a:extLst>
                  <a:ext uri="{0D108BD9-81ED-4DB2-BD59-A6C34878D82A}">
                    <a16:rowId xmlns:a16="http://schemas.microsoft.com/office/drawing/2014/main" val="595614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949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392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Need </a:t>
            </a:r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Supplies for an Event?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20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Trash Bagger with Net Bag by Garbo Grabbe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85" y="787308"/>
            <a:ext cx="5399210" cy="54432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ger Nifty Nabber Trigger Grip - 32&quot; Reach - Lightweight, Durable -  Aluminum, Plastic - Silver, Green - 1 Each - Filo CleanTech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" y="1333255"/>
            <a:ext cx="43513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howa&amp;reg; Atlas&amp;reg; 300 Latex Coated Gloves - XL S-15571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7744">
            <a:off x="7944352" y="2093829"/>
            <a:ext cx="4255477" cy="31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0378" y="344102"/>
            <a:ext cx="6351243" cy="651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19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Freon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55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7789" y="533400"/>
            <a:ext cx="6273849" cy="5848350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5513353"/>
              </p:ext>
            </p:extLst>
          </p:nvPr>
        </p:nvGraphicFramePr>
        <p:xfrm>
          <a:off x="7353300" y="1333500"/>
          <a:ext cx="4400550" cy="4644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090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" y="0"/>
            <a:ext cx="54864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42" y="0"/>
            <a:ext cx="4183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86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Outreach Materials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39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3724" y="131885"/>
            <a:ext cx="4281853" cy="65238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9" y="202222"/>
            <a:ext cx="4130315" cy="63832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3162" y="2626601"/>
            <a:ext cx="5255741" cy="70788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Raleway" panose="020B0503030101060003" pitchFamily="34" charset="0"/>
              </a:rPr>
              <a:t>Grab them!!!!</a:t>
            </a:r>
            <a:endParaRPr lang="en-US" sz="40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69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97" t="12987" r="26579" b="3543"/>
          <a:stretch/>
        </p:blipFill>
        <p:spPr>
          <a:xfrm>
            <a:off x="2280863" y="359595"/>
            <a:ext cx="7315199" cy="62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Thank you!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33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821209"/>
            <a:ext cx="4305300" cy="1650175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 </a:t>
            </a:r>
            <a:r>
              <a:rPr lang="en-US" altLang="en-US" sz="6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DRAFT SHREDDING </a:t>
            </a:r>
            <a:r>
              <a:rPr lang="en-US" alt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TENTATIVE </a:t>
            </a:r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SCHEDULE! 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alt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POST/ADVERTISE</a:t>
            </a:r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en-US" altLang="en-US" sz="3600" dirty="0">
                <a:latin typeface="Arial" panose="020B0604020202020204" pitchFamily="34" charset="0"/>
              </a:rPr>
              <a:t/>
            </a:r>
            <a:br>
              <a:rPr lang="en-US" altLang="en-US" sz="3600" dirty="0">
                <a:latin typeface="Arial" panose="020B0604020202020204" pitchFamily="34" charset="0"/>
              </a:rPr>
            </a:b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609896"/>
              </p:ext>
            </p:extLst>
          </p:nvPr>
        </p:nvGraphicFramePr>
        <p:xfrm>
          <a:off x="4381500" y="460407"/>
          <a:ext cx="7448550" cy="617644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969158">
                  <a:extLst>
                    <a:ext uri="{9D8B030D-6E8A-4147-A177-3AD203B41FA5}">
                      <a16:colId xmlns:a16="http://schemas.microsoft.com/office/drawing/2014/main" val="3663939173"/>
                    </a:ext>
                  </a:extLst>
                </a:gridCol>
                <a:gridCol w="2910928">
                  <a:extLst>
                    <a:ext uri="{9D8B030D-6E8A-4147-A177-3AD203B41FA5}">
                      <a16:colId xmlns:a16="http://schemas.microsoft.com/office/drawing/2014/main" val="2130108759"/>
                    </a:ext>
                  </a:extLst>
                </a:gridCol>
                <a:gridCol w="1284232">
                  <a:extLst>
                    <a:ext uri="{9D8B030D-6E8A-4147-A177-3AD203B41FA5}">
                      <a16:colId xmlns:a16="http://schemas.microsoft.com/office/drawing/2014/main" val="956107244"/>
                    </a:ext>
                  </a:extLst>
                </a:gridCol>
                <a:gridCol w="1284232">
                  <a:extLst>
                    <a:ext uri="{9D8B030D-6E8A-4147-A177-3AD203B41FA5}">
                      <a16:colId xmlns:a16="http://schemas.microsoft.com/office/drawing/2014/main" val="3163628449"/>
                    </a:ext>
                  </a:extLst>
                </a:gridCol>
              </a:tblGrid>
              <a:tr h="4756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 dirty="0">
                          <a:effectLst/>
                        </a:rPr>
                        <a:t>Location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>
                          <a:effectLst/>
                        </a:rPr>
                        <a:t>Date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 dirty="0">
                          <a:effectLst/>
                        </a:rPr>
                        <a:t>Population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 dirty="0">
                          <a:effectLst/>
                        </a:rPr>
                        <a:t># of Trucks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083407"/>
                  </a:ext>
                </a:extLst>
              </a:tr>
              <a:tr h="76857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1. Lakewood	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Friday, March 27, 2026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135,158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5662917"/>
                  </a:ext>
                </a:extLst>
              </a:tr>
              <a:tr h="3842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2.  Berkeley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Saturday, April 18, 2026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43,754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4079324"/>
                  </a:ext>
                </a:extLst>
              </a:tr>
              <a:tr h="3842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3. Waretown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Saturday, May 2, 2026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9,062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714252"/>
                  </a:ext>
                </a:extLst>
              </a:tr>
              <a:tr h="3842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4. Stafford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Saturday, </a:t>
                      </a:r>
                      <a:r>
                        <a:rPr lang="en-US" sz="1800" dirty="0" smtClean="0">
                          <a:effectLst/>
                        </a:rPr>
                        <a:t>May 16</a:t>
                      </a:r>
                      <a:r>
                        <a:rPr lang="en-US" sz="1800" dirty="0">
                          <a:effectLst/>
                        </a:rPr>
                        <a:t>, 2026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28,617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1260029"/>
                  </a:ext>
                </a:extLst>
              </a:tr>
              <a:tr h="3842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5. Jackson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Saturday, June 6, 2026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58,544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1073099"/>
                  </a:ext>
                </a:extLst>
              </a:tr>
              <a:tr h="3842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6. Pt. Borough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Saturday, June 27, 2026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18,941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494875"/>
                  </a:ext>
                </a:extLst>
              </a:tr>
              <a:tr h="475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7. Manchester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Saturday, August 29, 2026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45,115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1519733"/>
                  </a:ext>
                </a:extLst>
              </a:tr>
              <a:tr h="322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8. Lacey	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Saturday, Sept 19, 2026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28,655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9125454"/>
                  </a:ext>
                </a:extLst>
              </a:tr>
              <a:tr h="3842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9. Toms River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Friday, Sept 25, 2026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95,438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8991399"/>
                  </a:ext>
                </a:extLst>
              </a:tr>
              <a:tr h="475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10.  Brick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Saturday, October 3,</a:t>
                      </a:r>
                      <a:r>
                        <a:rPr lang="en-US" sz="1800" baseline="30000">
                          <a:effectLst/>
                        </a:rPr>
                        <a:t> </a:t>
                      </a:r>
                      <a:r>
                        <a:rPr lang="en-US" sz="1800">
                          <a:effectLst/>
                        </a:rPr>
                        <a:t>2026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73,620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3167131"/>
                  </a:ext>
                </a:extLst>
              </a:tr>
              <a:tr h="7134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11. *Barnegat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(Rotate w/ LEH)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Saturday, October 17, 2026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20,065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98035"/>
                  </a:ext>
                </a:extLst>
              </a:tr>
              <a:tr h="475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12. Beachwood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Saturday, October 24, 2026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10,859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7678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142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5508" y="2281512"/>
            <a:ext cx="2790092" cy="156417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strike="sngStrike" dirty="0">
                <a:latin typeface="Raleway" panose="020B0503030101060003" pitchFamily="34" charset="0"/>
              </a:rPr>
              <a:t>June 18</a:t>
            </a:r>
            <a:r>
              <a:rPr lang="en-US" b="1" strike="sngStrike" baseline="30000" dirty="0">
                <a:latin typeface="Raleway" panose="020B0503030101060003" pitchFamily="34" charset="0"/>
              </a:rPr>
              <a:t>th</a:t>
            </a:r>
            <a:endParaRPr lang="en-US" b="1" strike="sngStrike" dirty="0">
              <a:latin typeface="Raleway" panose="020B0503030101060003" pitchFamily="34" charset="0"/>
            </a:endParaRPr>
          </a:p>
          <a:p>
            <a:pPr marL="0" indent="0" algn="ctr">
              <a:buNone/>
            </a:pPr>
            <a:r>
              <a:rPr lang="en-US" b="1" strike="sngStrike" dirty="0">
                <a:latin typeface="Raleway" panose="020B0503030101060003" pitchFamily="34" charset="0"/>
              </a:rPr>
              <a:t>August 20</a:t>
            </a:r>
            <a:r>
              <a:rPr lang="en-US" b="1" strike="sngStrike" baseline="30000" dirty="0">
                <a:latin typeface="Raleway" panose="020B0503030101060003" pitchFamily="34" charset="0"/>
              </a:rPr>
              <a:t>th</a:t>
            </a:r>
            <a:endParaRPr lang="en-US" b="1" strike="sngStrike" dirty="0">
              <a:latin typeface="Raleway" panose="020B0503030101060003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Raleway" panose="020B0503030101060003" pitchFamily="34" charset="0"/>
              </a:rPr>
              <a:t>October 22</a:t>
            </a:r>
            <a:r>
              <a:rPr lang="en-US" b="1" baseline="30000" dirty="0">
                <a:latin typeface="Raleway" panose="020B0503030101060003" pitchFamily="34" charset="0"/>
              </a:rPr>
              <a:t>nd</a:t>
            </a:r>
            <a:r>
              <a:rPr lang="en-US" b="1" dirty="0">
                <a:latin typeface="Raleway" panose="020B0503030101060003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49108" cy="80654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74569"/>
            <a:ext cx="12192000" cy="1425631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28560" y="334386"/>
            <a:ext cx="9893142" cy="1105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Boat Flare Program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38900" y="4095994"/>
            <a:ext cx="5363307" cy="156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Raleway" panose="020B0503030101060003" pitchFamily="34" charset="0"/>
              </a:rPr>
              <a:t>Wednesdays</a:t>
            </a:r>
          </a:p>
          <a:p>
            <a:pPr marL="0" indent="0" algn="ctr">
              <a:buNone/>
            </a:pPr>
            <a:r>
              <a:rPr lang="en-US" b="1" dirty="0" smtClean="0">
                <a:latin typeface="Raleway" panose="020B0503030101060003" pitchFamily="34" charset="0"/>
              </a:rPr>
              <a:t>Registration required</a:t>
            </a:r>
          </a:p>
          <a:p>
            <a:pPr marL="0" indent="0" algn="ctr">
              <a:buNone/>
            </a:pPr>
            <a:r>
              <a:rPr lang="en-US" b="1" dirty="0" smtClean="0">
                <a:latin typeface="Raleway" panose="020B0503030101060003" pitchFamily="34" charset="0"/>
              </a:rPr>
              <a:t>1pm to 3pm </a:t>
            </a:r>
            <a:endParaRPr lang="en-US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654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10138"/>
          <a:stretch/>
        </p:blipFill>
        <p:spPr>
          <a:xfrm>
            <a:off x="0" y="-52754"/>
            <a:ext cx="12192000" cy="6893169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516968"/>
              </p:ext>
            </p:extLst>
          </p:nvPr>
        </p:nvGraphicFramePr>
        <p:xfrm>
          <a:off x="1395466" y="720967"/>
          <a:ext cx="9348735" cy="453247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322935">
                  <a:extLst>
                    <a:ext uri="{9D8B030D-6E8A-4147-A177-3AD203B41FA5}">
                      <a16:colId xmlns:a16="http://schemas.microsoft.com/office/drawing/2014/main" val="3597617191"/>
                    </a:ext>
                  </a:extLst>
                </a:gridCol>
                <a:gridCol w="1599281">
                  <a:extLst>
                    <a:ext uri="{9D8B030D-6E8A-4147-A177-3AD203B41FA5}">
                      <a16:colId xmlns:a16="http://schemas.microsoft.com/office/drawing/2014/main" val="1611587802"/>
                    </a:ext>
                  </a:extLst>
                </a:gridCol>
                <a:gridCol w="1816829">
                  <a:extLst>
                    <a:ext uri="{9D8B030D-6E8A-4147-A177-3AD203B41FA5}">
                      <a16:colId xmlns:a16="http://schemas.microsoft.com/office/drawing/2014/main" val="1818268804"/>
                    </a:ext>
                  </a:extLst>
                </a:gridCol>
                <a:gridCol w="2219192">
                  <a:extLst>
                    <a:ext uri="{9D8B030D-6E8A-4147-A177-3AD203B41FA5}">
                      <a16:colId xmlns:a16="http://schemas.microsoft.com/office/drawing/2014/main" val="2514294837"/>
                    </a:ext>
                  </a:extLst>
                </a:gridCol>
                <a:gridCol w="2390498">
                  <a:extLst>
                    <a:ext uri="{9D8B030D-6E8A-4147-A177-3AD203B41FA5}">
                      <a16:colId xmlns:a16="http://schemas.microsoft.com/office/drawing/2014/main" val="4108921134"/>
                    </a:ext>
                  </a:extLst>
                </a:gridCol>
              </a:tblGrid>
              <a:tr h="878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u="none" strike="noStrike" dirty="0">
                          <a:effectLst/>
                        </a:rPr>
                        <a:t> 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u="none" strike="noStrike" dirty="0">
                          <a:effectLst/>
                        </a:rPr>
                        <a:t>Participants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u="none" strike="noStrike" dirty="0">
                          <a:effectLst/>
                        </a:rPr>
                        <a:t>Appointments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u="none" strike="noStrike" dirty="0" smtClean="0">
                          <a:effectLst/>
                        </a:rPr>
                        <a:t>Attendance </a:t>
                      </a:r>
                      <a:r>
                        <a:rPr lang="en-US" sz="2100" b="1" u="none" strike="noStrike" dirty="0">
                          <a:effectLst/>
                        </a:rPr>
                        <a:t>Rate 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u="none" strike="noStrike" dirty="0">
                          <a:effectLst/>
                        </a:rPr>
                        <a:t>Flares Collected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3656705"/>
                  </a:ext>
                </a:extLst>
              </a:tr>
              <a:tr h="3424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5/1/2023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8554453"/>
                  </a:ext>
                </a:extLst>
              </a:tr>
              <a:tr h="575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10/1/2023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9611604"/>
                  </a:ext>
                </a:extLst>
              </a:tr>
              <a:tr h="3424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5562643"/>
                  </a:ext>
                </a:extLst>
              </a:tr>
              <a:tr h="3424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6/1/2024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680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7058109"/>
                  </a:ext>
                </a:extLst>
              </a:tr>
              <a:tr h="575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10/19/2024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649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5733746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5377678"/>
                  </a:ext>
                </a:extLst>
              </a:tr>
              <a:tr h="575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6/18/2025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662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4291881"/>
                  </a:ext>
                </a:extLst>
              </a:tr>
              <a:tr h="575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8/20/2025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574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383155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760597" y="5335863"/>
            <a:ext cx="4240405" cy="1323439"/>
          </a:xfrm>
          <a:prstGeom prst="rect">
            <a:avLst/>
          </a:prstGeom>
          <a:solidFill>
            <a:srgbClr val="006837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60707" y="5499660"/>
            <a:ext cx="444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Program Collected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4445 Flares</a:t>
            </a:r>
            <a:endParaRPr lang="en-US" sz="32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Recycling Rates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277930"/>
              </p:ext>
            </p:extLst>
          </p:nvPr>
        </p:nvGraphicFramePr>
        <p:xfrm>
          <a:off x="753628" y="369696"/>
          <a:ext cx="3125036" cy="6016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8794">
                  <a:extLst>
                    <a:ext uri="{9D8B030D-6E8A-4147-A177-3AD203B41FA5}">
                      <a16:colId xmlns:a16="http://schemas.microsoft.com/office/drawing/2014/main" val="3725720100"/>
                    </a:ext>
                  </a:extLst>
                </a:gridCol>
                <a:gridCol w="1196242">
                  <a:extLst>
                    <a:ext uri="{9D8B030D-6E8A-4147-A177-3AD203B41FA5}">
                      <a16:colId xmlns:a16="http://schemas.microsoft.com/office/drawing/2014/main" val="172634595"/>
                    </a:ext>
                  </a:extLst>
                </a:gridCol>
              </a:tblGrid>
              <a:tr h="443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Barnegat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23%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73461406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Barnegat Light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01346309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Bay Head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44390800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Beach Haven  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092939106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Beachwood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28%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06666596"/>
                  </a:ext>
                </a:extLst>
              </a:tr>
              <a:tr h="443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Berkeley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19%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112606036"/>
                  </a:ext>
                </a:extLst>
              </a:tr>
              <a:tr h="443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Brick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35%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44557984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Eagleswood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72%</a:t>
                      </a:r>
                      <a:endParaRPr lang="en-US" sz="1600" b="0" i="0" u="none" strike="noStrike" dirty="0">
                        <a:solidFill>
                          <a:srgbClr val="548235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67377415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Harvey Cedars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60%</a:t>
                      </a:r>
                      <a:endParaRPr lang="en-US" sz="1600" b="0" i="0" u="none" strike="noStrike" dirty="0">
                        <a:solidFill>
                          <a:srgbClr val="548235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200640212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Island Heights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66850822"/>
                  </a:ext>
                </a:extLst>
              </a:tr>
              <a:tr h="443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Jackson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48453426"/>
                  </a:ext>
                </a:extLst>
              </a:tr>
              <a:tr h="443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Lacey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842979245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Lakehurst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50%</a:t>
                      </a:r>
                      <a:endParaRPr lang="en-US" sz="1600" b="0" i="0" u="none" strike="noStrike" dirty="0">
                        <a:solidFill>
                          <a:srgbClr val="548235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60024326"/>
                  </a:ext>
                </a:extLst>
              </a:tr>
              <a:tr h="443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Lakewood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36%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500192169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Lavallette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25%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354523693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Little Egg Harbor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29%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8045128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341428"/>
              </p:ext>
            </p:extLst>
          </p:nvPr>
        </p:nvGraphicFramePr>
        <p:xfrm>
          <a:off x="4049486" y="369696"/>
          <a:ext cx="3165230" cy="63130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3603">
                  <a:extLst>
                    <a:ext uri="{9D8B030D-6E8A-4147-A177-3AD203B41FA5}">
                      <a16:colId xmlns:a16="http://schemas.microsoft.com/office/drawing/2014/main" val="4075416956"/>
                    </a:ext>
                  </a:extLst>
                </a:gridCol>
                <a:gridCol w="1211627">
                  <a:extLst>
                    <a:ext uri="{9D8B030D-6E8A-4147-A177-3AD203B41FA5}">
                      <a16:colId xmlns:a16="http://schemas.microsoft.com/office/drawing/2014/main" val="1081263719"/>
                    </a:ext>
                  </a:extLst>
                </a:gridCol>
              </a:tblGrid>
              <a:tr h="4276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Long Beach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46324998"/>
                  </a:ext>
                </a:extLst>
              </a:tr>
              <a:tr h="4276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Manchester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30%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77532922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Mantoloking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67%</a:t>
                      </a:r>
                      <a:endParaRPr lang="en-US" sz="1600" b="0" i="0" u="none" strike="noStrike" dirty="0">
                        <a:solidFill>
                          <a:srgbClr val="548235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06026847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Ocean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40193112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Ocean Gate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15%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458486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Pine Beach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393453890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Plumsted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78%</a:t>
                      </a:r>
                      <a:endParaRPr lang="en-US" sz="1600" b="0" i="0" u="none" strike="noStrike" dirty="0">
                        <a:solidFill>
                          <a:srgbClr val="548235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93908274"/>
                  </a:ext>
                </a:extLst>
              </a:tr>
              <a:tr h="4276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Pt. Pleasant Borough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38%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94310183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Pt. Pleasant Beach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34%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221776810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Seaside Heights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40%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97163159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Seaside Park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38%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53566723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Ship Bottom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16%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71644225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South Toms River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37%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88832805"/>
                  </a:ext>
                </a:extLst>
              </a:tr>
              <a:tr h="4276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Stafford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39%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56703282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Surf City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21%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623634067"/>
                  </a:ext>
                </a:extLst>
              </a:tr>
              <a:tr h="4276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Toms River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54%</a:t>
                      </a:r>
                      <a:endParaRPr lang="en-US" sz="1600" b="0" i="0" u="none" strike="noStrike" dirty="0">
                        <a:solidFill>
                          <a:srgbClr val="548235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54174796"/>
                  </a:ext>
                </a:extLst>
              </a:tr>
              <a:tr h="3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Raleway" panose="020B0503030101060003" pitchFamily="34" charset="0"/>
                        </a:rPr>
                        <a:t>Tuckerton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25%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3731388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566409" y="2807091"/>
            <a:ext cx="4240405" cy="1323439"/>
          </a:xfrm>
          <a:prstGeom prst="rect">
            <a:avLst/>
          </a:prstGeom>
          <a:solidFill>
            <a:srgbClr val="006837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77162" y="2807091"/>
            <a:ext cx="4440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Ocean County’s Rate </a:t>
            </a:r>
            <a:r>
              <a:rPr lang="en-US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41%</a:t>
            </a:r>
            <a:endParaRPr lang="en-US" sz="32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2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63" y="-394867"/>
            <a:ext cx="9405621" cy="6275430"/>
          </a:xfrm>
          <a:prstGeom prst="rect">
            <a:avLst/>
          </a:prstGeom>
        </p:spPr>
      </p:pic>
      <p:pic>
        <p:nvPicPr>
          <p:cNvPr id="5" name="Picture 2" descr="U.S. National Recycling Goal | US E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87" y="1961335"/>
            <a:ext cx="3226686" cy="27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3305" y="4907580"/>
            <a:ext cx="6452219" cy="1415078"/>
          </a:xfrm>
          <a:prstGeom prst="rect">
            <a:avLst/>
          </a:prstGeom>
          <a:solidFill>
            <a:srgbClr val="006837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5452" y="5076510"/>
            <a:ext cx="646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Plumsted had the highest recycling rate for 2024</a:t>
            </a:r>
            <a:endParaRPr lang="en-US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30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525</Words>
  <Application>Microsoft Office PowerPoint</Application>
  <PresentationFormat>Widescreen</PresentationFormat>
  <Paragraphs>214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Raleway</vt:lpstr>
      <vt:lpstr>Times New Roman</vt:lpstr>
      <vt:lpstr>Office Theme</vt:lpstr>
      <vt:lpstr>OCEAN COUNTY MUNICIPAL COORDINATORS MEETING</vt:lpstr>
      <vt:lpstr>PowerPoint Presentation</vt:lpstr>
      <vt:lpstr>PowerPoint Presentation</vt:lpstr>
      <vt:lpstr>2026 DRAFT SHREDDING PROGRAM  TENTATIVE SCHEDULE!  DO NOT POST/ADVERTISE!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document at njclean.org</vt:lpstr>
      <vt:lpstr>PowerPoint Presentation</vt:lpstr>
      <vt:lpstr>Berkeley – Central Regional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Ocean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Hall, Tanara</dc:creator>
  <cp:lastModifiedBy>Hall, Tanara</cp:lastModifiedBy>
  <cp:revision>85</cp:revision>
  <dcterms:created xsi:type="dcterms:W3CDTF">2023-03-16T19:19:27Z</dcterms:created>
  <dcterms:modified xsi:type="dcterms:W3CDTF">2025-09-11T17:02:39Z</dcterms:modified>
</cp:coreProperties>
</file>