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63" r:id="rId3"/>
    <p:sldId id="276" r:id="rId4"/>
    <p:sldId id="274" r:id="rId5"/>
    <p:sldId id="266" r:id="rId6"/>
    <p:sldId id="264" r:id="rId7"/>
    <p:sldId id="275" r:id="rId8"/>
    <p:sldId id="267" r:id="rId9"/>
    <p:sldId id="271" r:id="rId10"/>
    <p:sldId id="258" r:id="rId11"/>
    <p:sldId id="277" r:id="rId12"/>
    <p:sldId id="273" r:id="rId13"/>
    <p:sldId id="257" r:id="rId14"/>
    <p:sldId id="259" r:id="rId15"/>
    <p:sldId id="269" r:id="rId16"/>
    <p:sldId id="261" r:id="rId17"/>
    <p:sldId id="260" r:id="rId18"/>
    <p:sldId id="268" r:id="rId19"/>
    <p:sldId id="262" r:id="rId20"/>
    <p:sldId id="272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5814" autoAdjust="0"/>
  </p:normalViewPr>
  <p:slideViewPr>
    <p:cSldViewPr snapToGrid="0">
      <p:cViewPr varScale="1">
        <p:scale>
          <a:sx n="110" d="100"/>
          <a:sy n="110" d="100"/>
        </p:scale>
        <p:origin x="5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455C16-B51D-4931-8A2A-7BB900568232}" type="doc">
      <dgm:prSet loTypeId="urn:microsoft.com/office/officeart/2005/8/layout/process4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E5AD1E8F-40D0-462B-BBF6-32A7AD0B40B3}">
      <dgm:prSet phldrT="[Text]"/>
      <dgm:spPr/>
      <dgm:t>
        <a:bodyPr/>
        <a:lstStyle/>
        <a:p>
          <a:r>
            <a:rPr lang="en-US" dirty="0" smtClean="0"/>
            <a:t>OC Reports Recycling + Compost</a:t>
          </a:r>
          <a:endParaRPr lang="en-US" dirty="0"/>
        </a:p>
      </dgm:t>
    </dgm:pt>
    <dgm:pt modelId="{9A06DECE-D15F-4D39-BDBA-54D02B2074F3}" type="parTrans" cxnId="{AD128C7D-7544-47B4-B917-81DF0A727441}">
      <dgm:prSet/>
      <dgm:spPr/>
      <dgm:t>
        <a:bodyPr/>
        <a:lstStyle/>
        <a:p>
          <a:endParaRPr lang="en-US"/>
        </a:p>
      </dgm:t>
    </dgm:pt>
    <dgm:pt modelId="{AB72B567-7741-481C-9F46-2A65F703B1C9}" type="sibTrans" cxnId="{AD128C7D-7544-47B4-B917-81DF0A727441}">
      <dgm:prSet/>
      <dgm:spPr/>
      <dgm:t>
        <a:bodyPr/>
        <a:lstStyle/>
        <a:p>
          <a:endParaRPr lang="en-US"/>
        </a:p>
      </dgm:t>
    </dgm:pt>
    <dgm:pt modelId="{29220ADE-930E-4C7F-890D-2E9AE24C1DAC}">
      <dgm:prSet/>
      <dgm:spPr/>
      <dgm:t>
        <a:bodyPr/>
        <a:lstStyle/>
        <a:p>
          <a:r>
            <a:rPr lang="en-US" dirty="0" smtClean="0"/>
            <a:t>Document Shredding Events</a:t>
          </a:r>
        </a:p>
      </dgm:t>
    </dgm:pt>
    <dgm:pt modelId="{9CB5EBD1-95EE-44F5-B51B-41EB537C3134}" type="parTrans" cxnId="{E8E1CA98-5E78-437A-B185-9AA518956029}">
      <dgm:prSet/>
      <dgm:spPr/>
      <dgm:t>
        <a:bodyPr/>
        <a:lstStyle/>
        <a:p>
          <a:endParaRPr lang="en-US"/>
        </a:p>
      </dgm:t>
    </dgm:pt>
    <dgm:pt modelId="{2825E7D7-D344-49AB-A099-FE390B0B863E}" type="sibTrans" cxnId="{E8E1CA98-5E78-437A-B185-9AA518956029}">
      <dgm:prSet/>
      <dgm:spPr/>
      <dgm:t>
        <a:bodyPr/>
        <a:lstStyle/>
        <a:p>
          <a:endParaRPr lang="en-US"/>
        </a:p>
      </dgm:t>
    </dgm:pt>
    <dgm:pt modelId="{6A78E189-6942-4524-8860-ABBDF2575254}">
      <dgm:prSet/>
      <dgm:spPr/>
      <dgm:t>
        <a:bodyPr/>
        <a:lstStyle/>
        <a:p>
          <a:r>
            <a:rPr lang="en-US" dirty="0" smtClean="0"/>
            <a:t>Call2Recycle Totals</a:t>
          </a:r>
        </a:p>
      </dgm:t>
    </dgm:pt>
    <dgm:pt modelId="{8BED9972-78B5-459C-8900-855D5A345722}" type="parTrans" cxnId="{BA288224-1D57-49E6-BB93-86769907880A}">
      <dgm:prSet/>
      <dgm:spPr/>
      <dgm:t>
        <a:bodyPr/>
        <a:lstStyle/>
        <a:p>
          <a:endParaRPr lang="en-US"/>
        </a:p>
      </dgm:t>
    </dgm:pt>
    <dgm:pt modelId="{3F1C64B3-9DF0-466E-B887-12FDBBDC7251}" type="sibTrans" cxnId="{BA288224-1D57-49E6-BB93-86769907880A}">
      <dgm:prSet/>
      <dgm:spPr/>
      <dgm:t>
        <a:bodyPr/>
        <a:lstStyle/>
        <a:p>
          <a:endParaRPr lang="en-US"/>
        </a:p>
      </dgm:t>
    </dgm:pt>
    <dgm:pt modelId="{5D5D87D9-CE59-4100-81E5-82115541B6EF}">
      <dgm:prSet/>
      <dgm:spPr/>
      <dgm:t>
        <a:bodyPr/>
        <a:lstStyle/>
        <a:p>
          <a:r>
            <a:rPr lang="en-US" dirty="0" smtClean="0"/>
            <a:t>E-Waste / Motor Oil / Scrap vendors</a:t>
          </a:r>
        </a:p>
      </dgm:t>
    </dgm:pt>
    <dgm:pt modelId="{214C2363-1815-41F0-8DD6-39384388CAD6}" type="parTrans" cxnId="{414504E2-D59E-40EE-91B9-4F5D254D6CB4}">
      <dgm:prSet/>
      <dgm:spPr/>
      <dgm:t>
        <a:bodyPr/>
        <a:lstStyle/>
        <a:p>
          <a:endParaRPr lang="en-US"/>
        </a:p>
      </dgm:t>
    </dgm:pt>
    <dgm:pt modelId="{989FAC7B-B349-4690-9D52-E4C362CC3A55}" type="sibTrans" cxnId="{414504E2-D59E-40EE-91B9-4F5D254D6CB4}">
      <dgm:prSet/>
      <dgm:spPr/>
      <dgm:t>
        <a:bodyPr/>
        <a:lstStyle/>
        <a:p>
          <a:endParaRPr lang="en-US"/>
        </a:p>
      </dgm:t>
    </dgm:pt>
    <dgm:pt modelId="{D9778655-5000-4026-9619-34398FB37562}">
      <dgm:prSet/>
      <dgm:spPr/>
      <dgm:t>
        <a:bodyPr/>
        <a:lstStyle/>
        <a:p>
          <a:r>
            <a:rPr lang="en-US" dirty="0" smtClean="0"/>
            <a:t>Commercial Dumpsters (WM, SOLTERRA, REPUBLIC, TRISTATE, etc.)</a:t>
          </a:r>
        </a:p>
      </dgm:t>
    </dgm:pt>
    <dgm:pt modelId="{0984D73C-368F-4546-9E86-F350306A4F38}" type="parTrans" cxnId="{F720C74B-BE1E-426E-B726-903572FBF0F7}">
      <dgm:prSet/>
      <dgm:spPr/>
      <dgm:t>
        <a:bodyPr/>
        <a:lstStyle/>
        <a:p>
          <a:endParaRPr lang="en-US"/>
        </a:p>
      </dgm:t>
    </dgm:pt>
    <dgm:pt modelId="{D91F7E87-4F06-4F37-978C-0FC9CEF4C0F6}" type="sibTrans" cxnId="{F720C74B-BE1E-426E-B726-903572FBF0F7}">
      <dgm:prSet/>
      <dgm:spPr/>
      <dgm:t>
        <a:bodyPr/>
        <a:lstStyle/>
        <a:p>
          <a:endParaRPr lang="en-US"/>
        </a:p>
      </dgm:t>
    </dgm:pt>
    <dgm:pt modelId="{0DB653E6-9D30-4115-BFF4-AA7FAA5FD215}">
      <dgm:prSet/>
      <dgm:spPr/>
      <dgm:t>
        <a:bodyPr/>
        <a:lstStyle/>
        <a:p>
          <a:r>
            <a:rPr lang="en-US" dirty="0" smtClean="0"/>
            <a:t>Millings</a:t>
          </a:r>
        </a:p>
      </dgm:t>
    </dgm:pt>
    <dgm:pt modelId="{6FF94F67-E093-45FD-A788-D71F0B03A60E}" type="parTrans" cxnId="{840AB2EC-5407-4061-9ED1-1C5B94BA8262}">
      <dgm:prSet/>
      <dgm:spPr/>
      <dgm:t>
        <a:bodyPr/>
        <a:lstStyle/>
        <a:p>
          <a:endParaRPr lang="en-US"/>
        </a:p>
      </dgm:t>
    </dgm:pt>
    <dgm:pt modelId="{DEB24710-6709-46D4-A40B-DBE54C6A569B}" type="sibTrans" cxnId="{840AB2EC-5407-4061-9ED1-1C5B94BA8262}">
      <dgm:prSet/>
      <dgm:spPr/>
      <dgm:t>
        <a:bodyPr/>
        <a:lstStyle/>
        <a:p>
          <a:endParaRPr lang="en-US"/>
        </a:p>
      </dgm:t>
    </dgm:pt>
    <dgm:pt modelId="{E26EEFCF-BAB0-407D-9A98-E7FACDF67FF1}" type="pres">
      <dgm:prSet presAssocID="{C7455C16-B51D-4931-8A2A-7BB90056823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51282CB-A416-4C05-A736-CACF7845E975}" type="pres">
      <dgm:prSet presAssocID="{D9778655-5000-4026-9619-34398FB37562}" presName="boxAndChildren" presStyleCnt="0"/>
      <dgm:spPr/>
    </dgm:pt>
    <dgm:pt modelId="{EAE31D7E-CA5C-4E36-9023-F67F58399CE1}" type="pres">
      <dgm:prSet presAssocID="{D9778655-5000-4026-9619-34398FB37562}" presName="parentTextBox" presStyleLbl="node1" presStyleIdx="0" presStyleCnt="6"/>
      <dgm:spPr/>
      <dgm:t>
        <a:bodyPr/>
        <a:lstStyle/>
        <a:p>
          <a:endParaRPr lang="en-US"/>
        </a:p>
      </dgm:t>
    </dgm:pt>
    <dgm:pt modelId="{C99F4C65-5E1E-4C3A-BEDA-840298C2F99B}" type="pres">
      <dgm:prSet presAssocID="{989FAC7B-B349-4690-9D52-E4C362CC3A55}" presName="sp" presStyleCnt="0"/>
      <dgm:spPr/>
    </dgm:pt>
    <dgm:pt modelId="{E0D2E574-8289-4E95-9739-F03CC70C24FA}" type="pres">
      <dgm:prSet presAssocID="{5D5D87D9-CE59-4100-81E5-82115541B6EF}" presName="arrowAndChildren" presStyleCnt="0"/>
      <dgm:spPr/>
    </dgm:pt>
    <dgm:pt modelId="{ECCC907B-A688-484B-9804-ABE49D11E0EC}" type="pres">
      <dgm:prSet presAssocID="{5D5D87D9-CE59-4100-81E5-82115541B6EF}" presName="parentTextArrow" presStyleLbl="node1" presStyleIdx="1" presStyleCnt="6"/>
      <dgm:spPr/>
      <dgm:t>
        <a:bodyPr/>
        <a:lstStyle/>
        <a:p>
          <a:endParaRPr lang="en-US"/>
        </a:p>
      </dgm:t>
    </dgm:pt>
    <dgm:pt modelId="{D392F74F-18FF-40DB-ACD9-56A6A0CD3B71}" type="pres">
      <dgm:prSet presAssocID="{3F1C64B3-9DF0-466E-B887-12FDBBDC7251}" presName="sp" presStyleCnt="0"/>
      <dgm:spPr/>
    </dgm:pt>
    <dgm:pt modelId="{5CB89F3A-6A60-4F5E-AFFD-3AD8111520DD}" type="pres">
      <dgm:prSet presAssocID="{6A78E189-6942-4524-8860-ABBDF2575254}" presName="arrowAndChildren" presStyleCnt="0"/>
      <dgm:spPr/>
    </dgm:pt>
    <dgm:pt modelId="{D813BAB7-B7D5-4785-98A8-51BBC66D844C}" type="pres">
      <dgm:prSet presAssocID="{6A78E189-6942-4524-8860-ABBDF2575254}" presName="parentTextArrow" presStyleLbl="node1" presStyleIdx="2" presStyleCnt="6"/>
      <dgm:spPr/>
      <dgm:t>
        <a:bodyPr/>
        <a:lstStyle/>
        <a:p>
          <a:endParaRPr lang="en-US"/>
        </a:p>
      </dgm:t>
    </dgm:pt>
    <dgm:pt modelId="{A31F8E33-0A72-4893-A959-7CE6A275E103}" type="pres">
      <dgm:prSet presAssocID="{DEB24710-6709-46D4-A40B-DBE54C6A569B}" presName="sp" presStyleCnt="0"/>
      <dgm:spPr/>
    </dgm:pt>
    <dgm:pt modelId="{52CCE236-E6A3-479C-ADA0-133ADC60257C}" type="pres">
      <dgm:prSet presAssocID="{0DB653E6-9D30-4115-BFF4-AA7FAA5FD215}" presName="arrowAndChildren" presStyleCnt="0"/>
      <dgm:spPr/>
    </dgm:pt>
    <dgm:pt modelId="{EE42186D-847F-434F-BC0C-DF3105CE361E}" type="pres">
      <dgm:prSet presAssocID="{0DB653E6-9D30-4115-BFF4-AA7FAA5FD215}" presName="parentTextArrow" presStyleLbl="node1" presStyleIdx="3" presStyleCnt="6"/>
      <dgm:spPr/>
      <dgm:t>
        <a:bodyPr/>
        <a:lstStyle/>
        <a:p>
          <a:endParaRPr lang="en-US"/>
        </a:p>
      </dgm:t>
    </dgm:pt>
    <dgm:pt modelId="{0CBEF189-C75B-4F2C-BC6E-06EAAE282E85}" type="pres">
      <dgm:prSet presAssocID="{2825E7D7-D344-49AB-A099-FE390B0B863E}" presName="sp" presStyleCnt="0"/>
      <dgm:spPr/>
    </dgm:pt>
    <dgm:pt modelId="{0D08164B-1493-494B-8356-5012DC6DD987}" type="pres">
      <dgm:prSet presAssocID="{29220ADE-930E-4C7F-890D-2E9AE24C1DAC}" presName="arrowAndChildren" presStyleCnt="0"/>
      <dgm:spPr/>
    </dgm:pt>
    <dgm:pt modelId="{6AF9B7DF-4234-4825-8BCE-9BAD5A23F09B}" type="pres">
      <dgm:prSet presAssocID="{29220ADE-930E-4C7F-890D-2E9AE24C1DAC}" presName="parentTextArrow" presStyleLbl="node1" presStyleIdx="4" presStyleCnt="6"/>
      <dgm:spPr/>
      <dgm:t>
        <a:bodyPr/>
        <a:lstStyle/>
        <a:p>
          <a:endParaRPr lang="en-US"/>
        </a:p>
      </dgm:t>
    </dgm:pt>
    <dgm:pt modelId="{0A9BC14C-EBCA-447E-974B-30F034EEA4EE}" type="pres">
      <dgm:prSet presAssocID="{AB72B567-7741-481C-9F46-2A65F703B1C9}" presName="sp" presStyleCnt="0"/>
      <dgm:spPr/>
    </dgm:pt>
    <dgm:pt modelId="{2551CDAD-98E8-409B-B1EC-DC665971C317}" type="pres">
      <dgm:prSet presAssocID="{E5AD1E8F-40D0-462B-BBF6-32A7AD0B40B3}" presName="arrowAndChildren" presStyleCnt="0"/>
      <dgm:spPr/>
    </dgm:pt>
    <dgm:pt modelId="{E1ACF71F-C50E-4DA8-9501-9B928FAF70F9}" type="pres">
      <dgm:prSet presAssocID="{E5AD1E8F-40D0-462B-BBF6-32A7AD0B40B3}" presName="parentTextArrow" presStyleLbl="node1" presStyleIdx="5" presStyleCnt="6"/>
      <dgm:spPr/>
      <dgm:t>
        <a:bodyPr/>
        <a:lstStyle/>
        <a:p>
          <a:endParaRPr lang="en-US"/>
        </a:p>
      </dgm:t>
    </dgm:pt>
  </dgm:ptLst>
  <dgm:cxnLst>
    <dgm:cxn modelId="{F720C74B-BE1E-426E-B726-903572FBF0F7}" srcId="{C7455C16-B51D-4931-8A2A-7BB900568232}" destId="{D9778655-5000-4026-9619-34398FB37562}" srcOrd="5" destOrd="0" parTransId="{0984D73C-368F-4546-9E86-F350306A4F38}" sibTransId="{D91F7E87-4F06-4F37-978C-0FC9CEF4C0F6}"/>
    <dgm:cxn modelId="{E4FE4103-27BF-463F-8F97-DD883A387A5E}" type="presOf" srcId="{6A78E189-6942-4524-8860-ABBDF2575254}" destId="{D813BAB7-B7D5-4785-98A8-51BBC66D844C}" srcOrd="0" destOrd="0" presId="urn:microsoft.com/office/officeart/2005/8/layout/process4"/>
    <dgm:cxn modelId="{69E91D75-A66A-4447-9F7A-B36FAE3D6512}" type="presOf" srcId="{C7455C16-B51D-4931-8A2A-7BB900568232}" destId="{E26EEFCF-BAB0-407D-9A98-E7FACDF67FF1}" srcOrd="0" destOrd="0" presId="urn:microsoft.com/office/officeart/2005/8/layout/process4"/>
    <dgm:cxn modelId="{BDE274A9-6D00-4BBB-AA03-E9B96CA3B1C0}" type="presOf" srcId="{D9778655-5000-4026-9619-34398FB37562}" destId="{EAE31D7E-CA5C-4E36-9023-F67F58399CE1}" srcOrd="0" destOrd="0" presId="urn:microsoft.com/office/officeart/2005/8/layout/process4"/>
    <dgm:cxn modelId="{E8E1CA98-5E78-437A-B185-9AA518956029}" srcId="{C7455C16-B51D-4931-8A2A-7BB900568232}" destId="{29220ADE-930E-4C7F-890D-2E9AE24C1DAC}" srcOrd="1" destOrd="0" parTransId="{9CB5EBD1-95EE-44F5-B51B-41EB537C3134}" sibTransId="{2825E7D7-D344-49AB-A099-FE390B0B863E}"/>
    <dgm:cxn modelId="{BA288224-1D57-49E6-BB93-86769907880A}" srcId="{C7455C16-B51D-4931-8A2A-7BB900568232}" destId="{6A78E189-6942-4524-8860-ABBDF2575254}" srcOrd="3" destOrd="0" parTransId="{8BED9972-78B5-459C-8900-855D5A345722}" sibTransId="{3F1C64B3-9DF0-466E-B887-12FDBBDC7251}"/>
    <dgm:cxn modelId="{E391738B-D5E9-4484-ABB6-0848B8849EBA}" type="presOf" srcId="{E5AD1E8F-40D0-462B-BBF6-32A7AD0B40B3}" destId="{E1ACF71F-C50E-4DA8-9501-9B928FAF70F9}" srcOrd="0" destOrd="0" presId="urn:microsoft.com/office/officeart/2005/8/layout/process4"/>
    <dgm:cxn modelId="{AD128C7D-7544-47B4-B917-81DF0A727441}" srcId="{C7455C16-B51D-4931-8A2A-7BB900568232}" destId="{E5AD1E8F-40D0-462B-BBF6-32A7AD0B40B3}" srcOrd="0" destOrd="0" parTransId="{9A06DECE-D15F-4D39-BDBA-54D02B2074F3}" sibTransId="{AB72B567-7741-481C-9F46-2A65F703B1C9}"/>
    <dgm:cxn modelId="{840AB2EC-5407-4061-9ED1-1C5B94BA8262}" srcId="{C7455C16-B51D-4931-8A2A-7BB900568232}" destId="{0DB653E6-9D30-4115-BFF4-AA7FAA5FD215}" srcOrd="2" destOrd="0" parTransId="{6FF94F67-E093-45FD-A788-D71F0B03A60E}" sibTransId="{DEB24710-6709-46D4-A40B-DBE54C6A569B}"/>
    <dgm:cxn modelId="{DD8C899F-4648-4AE6-9F12-99670F6A6541}" type="presOf" srcId="{29220ADE-930E-4C7F-890D-2E9AE24C1DAC}" destId="{6AF9B7DF-4234-4825-8BCE-9BAD5A23F09B}" srcOrd="0" destOrd="0" presId="urn:microsoft.com/office/officeart/2005/8/layout/process4"/>
    <dgm:cxn modelId="{16DA5D72-3686-427F-9D4F-7AB0B92DEAC4}" type="presOf" srcId="{0DB653E6-9D30-4115-BFF4-AA7FAA5FD215}" destId="{EE42186D-847F-434F-BC0C-DF3105CE361E}" srcOrd="0" destOrd="0" presId="urn:microsoft.com/office/officeart/2005/8/layout/process4"/>
    <dgm:cxn modelId="{414504E2-D59E-40EE-91B9-4F5D254D6CB4}" srcId="{C7455C16-B51D-4931-8A2A-7BB900568232}" destId="{5D5D87D9-CE59-4100-81E5-82115541B6EF}" srcOrd="4" destOrd="0" parTransId="{214C2363-1815-41F0-8DD6-39384388CAD6}" sibTransId="{989FAC7B-B349-4690-9D52-E4C362CC3A55}"/>
    <dgm:cxn modelId="{03ECF785-3637-40F8-B40E-8DDC5F96C8E5}" type="presOf" srcId="{5D5D87D9-CE59-4100-81E5-82115541B6EF}" destId="{ECCC907B-A688-484B-9804-ABE49D11E0EC}" srcOrd="0" destOrd="0" presId="urn:microsoft.com/office/officeart/2005/8/layout/process4"/>
    <dgm:cxn modelId="{DA5B8279-E97B-4FD8-A476-B3AE37E63C06}" type="presParOf" srcId="{E26EEFCF-BAB0-407D-9A98-E7FACDF67FF1}" destId="{251282CB-A416-4C05-A736-CACF7845E975}" srcOrd="0" destOrd="0" presId="urn:microsoft.com/office/officeart/2005/8/layout/process4"/>
    <dgm:cxn modelId="{0E196290-CD74-47B7-8602-DA0B57393BD1}" type="presParOf" srcId="{251282CB-A416-4C05-A736-CACF7845E975}" destId="{EAE31D7E-CA5C-4E36-9023-F67F58399CE1}" srcOrd="0" destOrd="0" presId="urn:microsoft.com/office/officeart/2005/8/layout/process4"/>
    <dgm:cxn modelId="{7EE32683-A211-445E-9ABD-A109C4DDF7B8}" type="presParOf" srcId="{E26EEFCF-BAB0-407D-9A98-E7FACDF67FF1}" destId="{C99F4C65-5E1E-4C3A-BEDA-840298C2F99B}" srcOrd="1" destOrd="0" presId="urn:microsoft.com/office/officeart/2005/8/layout/process4"/>
    <dgm:cxn modelId="{3DE7FCED-15CD-407C-9838-66710ABB9DE3}" type="presParOf" srcId="{E26EEFCF-BAB0-407D-9A98-E7FACDF67FF1}" destId="{E0D2E574-8289-4E95-9739-F03CC70C24FA}" srcOrd="2" destOrd="0" presId="urn:microsoft.com/office/officeart/2005/8/layout/process4"/>
    <dgm:cxn modelId="{1556F4CE-B3F1-44C6-89FC-494569812334}" type="presParOf" srcId="{E0D2E574-8289-4E95-9739-F03CC70C24FA}" destId="{ECCC907B-A688-484B-9804-ABE49D11E0EC}" srcOrd="0" destOrd="0" presId="urn:microsoft.com/office/officeart/2005/8/layout/process4"/>
    <dgm:cxn modelId="{E24417DB-B485-41C4-A250-151EBF5C5BD2}" type="presParOf" srcId="{E26EEFCF-BAB0-407D-9A98-E7FACDF67FF1}" destId="{D392F74F-18FF-40DB-ACD9-56A6A0CD3B71}" srcOrd="3" destOrd="0" presId="urn:microsoft.com/office/officeart/2005/8/layout/process4"/>
    <dgm:cxn modelId="{0A459142-68C0-4CB4-ABF8-14E9721B9893}" type="presParOf" srcId="{E26EEFCF-BAB0-407D-9A98-E7FACDF67FF1}" destId="{5CB89F3A-6A60-4F5E-AFFD-3AD8111520DD}" srcOrd="4" destOrd="0" presId="urn:microsoft.com/office/officeart/2005/8/layout/process4"/>
    <dgm:cxn modelId="{32F2FB5E-42CA-4D76-9F3D-2B500CF50689}" type="presParOf" srcId="{5CB89F3A-6A60-4F5E-AFFD-3AD8111520DD}" destId="{D813BAB7-B7D5-4785-98A8-51BBC66D844C}" srcOrd="0" destOrd="0" presId="urn:microsoft.com/office/officeart/2005/8/layout/process4"/>
    <dgm:cxn modelId="{36B16582-C158-4851-8202-12B8AC954C8A}" type="presParOf" srcId="{E26EEFCF-BAB0-407D-9A98-E7FACDF67FF1}" destId="{A31F8E33-0A72-4893-A959-7CE6A275E103}" srcOrd="5" destOrd="0" presId="urn:microsoft.com/office/officeart/2005/8/layout/process4"/>
    <dgm:cxn modelId="{CB69603F-22E6-42F0-905E-848F54A47782}" type="presParOf" srcId="{E26EEFCF-BAB0-407D-9A98-E7FACDF67FF1}" destId="{52CCE236-E6A3-479C-ADA0-133ADC60257C}" srcOrd="6" destOrd="0" presId="urn:microsoft.com/office/officeart/2005/8/layout/process4"/>
    <dgm:cxn modelId="{5DA79941-51F1-4158-A453-DC8DBBC37DC6}" type="presParOf" srcId="{52CCE236-E6A3-479C-ADA0-133ADC60257C}" destId="{EE42186D-847F-434F-BC0C-DF3105CE361E}" srcOrd="0" destOrd="0" presId="urn:microsoft.com/office/officeart/2005/8/layout/process4"/>
    <dgm:cxn modelId="{1A0599FD-571D-4875-AF63-DEB1A0ABB74F}" type="presParOf" srcId="{E26EEFCF-BAB0-407D-9A98-E7FACDF67FF1}" destId="{0CBEF189-C75B-4F2C-BC6E-06EAAE282E85}" srcOrd="7" destOrd="0" presId="urn:microsoft.com/office/officeart/2005/8/layout/process4"/>
    <dgm:cxn modelId="{5DE1B4CF-0B44-4432-8064-E8ACDE0C79EC}" type="presParOf" srcId="{E26EEFCF-BAB0-407D-9A98-E7FACDF67FF1}" destId="{0D08164B-1493-494B-8356-5012DC6DD987}" srcOrd="8" destOrd="0" presId="urn:microsoft.com/office/officeart/2005/8/layout/process4"/>
    <dgm:cxn modelId="{6F83AA3A-5A03-4807-9144-B89DCF39D18A}" type="presParOf" srcId="{0D08164B-1493-494B-8356-5012DC6DD987}" destId="{6AF9B7DF-4234-4825-8BCE-9BAD5A23F09B}" srcOrd="0" destOrd="0" presId="urn:microsoft.com/office/officeart/2005/8/layout/process4"/>
    <dgm:cxn modelId="{381FB74E-EA3A-467E-82E5-33CC4819F842}" type="presParOf" srcId="{E26EEFCF-BAB0-407D-9A98-E7FACDF67FF1}" destId="{0A9BC14C-EBCA-447E-974B-30F034EEA4EE}" srcOrd="9" destOrd="0" presId="urn:microsoft.com/office/officeart/2005/8/layout/process4"/>
    <dgm:cxn modelId="{CDA813D2-1E3C-4733-8E40-F627CE074392}" type="presParOf" srcId="{E26EEFCF-BAB0-407D-9A98-E7FACDF67FF1}" destId="{2551CDAD-98E8-409B-B1EC-DC665971C317}" srcOrd="10" destOrd="0" presId="urn:microsoft.com/office/officeart/2005/8/layout/process4"/>
    <dgm:cxn modelId="{432FBFFD-9872-45D4-83C8-1FCF02A247A8}" type="presParOf" srcId="{2551CDAD-98E8-409B-B1EC-DC665971C317}" destId="{E1ACF71F-C50E-4DA8-9501-9B928FAF70F9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CD9EFEA-E70C-40ED-BD96-DDE3BC8FC5F0}" type="doc">
      <dgm:prSet loTypeId="urn:microsoft.com/office/officeart/2005/8/layout/default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DCD7B76C-A135-45F4-A6AD-3C449941EA82}">
      <dgm:prSet phldrT="[Text]"/>
      <dgm:spPr/>
      <dgm:t>
        <a:bodyPr/>
        <a:lstStyle/>
        <a:p>
          <a:r>
            <a:rPr lang="en-US" dirty="0" smtClean="0"/>
            <a:t>Class A</a:t>
          </a:r>
          <a:endParaRPr lang="en-US" dirty="0"/>
        </a:p>
      </dgm:t>
    </dgm:pt>
    <dgm:pt modelId="{5E5E5418-FD0E-4CDE-AA0E-9CFC3A8D1D1A}" type="parTrans" cxnId="{BF03EF84-35D7-4C2C-8831-4375B5C9418C}">
      <dgm:prSet/>
      <dgm:spPr/>
      <dgm:t>
        <a:bodyPr/>
        <a:lstStyle/>
        <a:p>
          <a:endParaRPr lang="en-US"/>
        </a:p>
      </dgm:t>
    </dgm:pt>
    <dgm:pt modelId="{ACAF25C7-EB7B-4AC4-93C8-3DA0EDD194FD}" type="sibTrans" cxnId="{BF03EF84-35D7-4C2C-8831-4375B5C9418C}">
      <dgm:prSet/>
      <dgm:spPr/>
      <dgm:t>
        <a:bodyPr/>
        <a:lstStyle/>
        <a:p>
          <a:endParaRPr lang="en-US"/>
        </a:p>
      </dgm:t>
    </dgm:pt>
    <dgm:pt modelId="{95664182-AB48-480D-B650-F4841D993154}">
      <dgm:prSet phldrT="[Text]"/>
      <dgm:spPr/>
      <dgm:t>
        <a:bodyPr/>
        <a:lstStyle/>
        <a:p>
          <a:r>
            <a:rPr lang="en-US" dirty="0" smtClean="0"/>
            <a:t>Class B</a:t>
          </a:r>
          <a:endParaRPr lang="en-US" dirty="0"/>
        </a:p>
      </dgm:t>
    </dgm:pt>
    <dgm:pt modelId="{08E14F10-A178-48B8-8411-4701FF812235}" type="parTrans" cxnId="{D8ED6423-13D8-4AA8-9EB3-DE71F73C1DC3}">
      <dgm:prSet/>
      <dgm:spPr/>
      <dgm:t>
        <a:bodyPr/>
        <a:lstStyle/>
        <a:p>
          <a:endParaRPr lang="en-US"/>
        </a:p>
      </dgm:t>
    </dgm:pt>
    <dgm:pt modelId="{AD647B60-8C54-4FFF-88AB-47D5B27CDF44}" type="sibTrans" cxnId="{D8ED6423-13D8-4AA8-9EB3-DE71F73C1DC3}">
      <dgm:prSet/>
      <dgm:spPr/>
      <dgm:t>
        <a:bodyPr/>
        <a:lstStyle/>
        <a:p>
          <a:endParaRPr lang="en-US"/>
        </a:p>
      </dgm:t>
    </dgm:pt>
    <dgm:pt modelId="{03265047-B862-4101-966C-352E0950F9B3}">
      <dgm:prSet phldrT="[Text]" custT="1"/>
      <dgm:spPr/>
      <dgm:t>
        <a:bodyPr/>
        <a:lstStyle/>
        <a:p>
          <a:r>
            <a:rPr lang="en-US" sz="2400" dirty="0" smtClean="0"/>
            <a:t>Class D</a:t>
          </a:r>
          <a:endParaRPr lang="en-US" sz="2000" dirty="0"/>
        </a:p>
      </dgm:t>
    </dgm:pt>
    <dgm:pt modelId="{28AEF6AE-3855-4CB2-AB82-C2356AAA28C6}" type="parTrans" cxnId="{60C58E83-0865-4634-B172-68B8C1594AE1}">
      <dgm:prSet/>
      <dgm:spPr/>
      <dgm:t>
        <a:bodyPr/>
        <a:lstStyle/>
        <a:p>
          <a:endParaRPr lang="en-US"/>
        </a:p>
      </dgm:t>
    </dgm:pt>
    <dgm:pt modelId="{D39F323A-A54F-481F-9290-DA339EAC25D5}" type="sibTrans" cxnId="{60C58E83-0865-4634-B172-68B8C1594AE1}">
      <dgm:prSet/>
      <dgm:spPr/>
      <dgm:t>
        <a:bodyPr/>
        <a:lstStyle/>
        <a:p>
          <a:endParaRPr lang="en-US"/>
        </a:p>
      </dgm:t>
    </dgm:pt>
    <dgm:pt modelId="{0CE6A780-E216-497D-82C7-3CB65922D8C7}">
      <dgm:prSet phldrT="[Text]"/>
      <dgm:spPr/>
      <dgm:t>
        <a:bodyPr/>
        <a:lstStyle/>
        <a:p>
          <a:r>
            <a:rPr lang="en-US" b="0" i="0" dirty="0" smtClean="0"/>
            <a:t>Metal, glass, paper, plastic, and cardboard.</a:t>
          </a:r>
          <a:endParaRPr lang="en-US" dirty="0"/>
        </a:p>
      </dgm:t>
    </dgm:pt>
    <dgm:pt modelId="{326C3394-C1F1-449D-9839-5B5BEF395548}" type="parTrans" cxnId="{0511929D-19D3-4377-8C50-EFC350F82D88}">
      <dgm:prSet/>
      <dgm:spPr/>
      <dgm:t>
        <a:bodyPr/>
        <a:lstStyle/>
        <a:p>
          <a:endParaRPr lang="en-US"/>
        </a:p>
      </dgm:t>
    </dgm:pt>
    <dgm:pt modelId="{825EEB19-3C12-4BA4-9A91-F01A13E6147D}" type="sibTrans" cxnId="{0511929D-19D3-4377-8C50-EFC350F82D88}">
      <dgm:prSet/>
      <dgm:spPr/>
      <dgm:t>
        <a:bodyPr/>
        <a:lstStyle/>
        <a:p>
          <a:endParaRPr lang="en-US"/>
        </a:p>
      </dgm:t>
    </dgm:pt>
    <dgm:pt modelId="{CD99CE5E-4019-4E4D-94B6-32DC162268F6}">
      <dgm:prSet phldrT="[Text]"/>
      <dgm:spPr/>
      <dgm:t>
        <a:bodyPr/>
        <a:lstStyle/>
        <a:p>
          <a:r>
            <a:rPr lang="en-US" dirty="0" smtClean="0"/>
            <a:t>Construction</a:t>
          </a:r>
          <a:endParaRPr lang="en-US" dirty="0"/>
        </a:p>
      </dgm:t>
    </dgm:pt>
    <dgm:pt modelId="{65B2FF26-3DDF-4941-8090-B793A01CEE7C}" type="parTrans" cxnId="{8EDDCE07-71C6-4262-9762-D183FD170E5F}">
      <dgm:prSet/>
      <dgm:spPr/>
      <dgm:t>
        <a:bodyPr/>
        <a:lstStyle/>
        <a:p>
          <a:endParaRPr lang="en-US"/>
        </a:p>
      </dgm:t>
    </dgm:pt>
    <dgm:pt modelId="{509BCA22-57AD-4962-8D73-A0B090506B03}" type="sibTrans" cxnId="{8EDDCE07-71C6-4262-9762-D183FD170E5F}">
      <dgm:prSet/>
      <dgm:spPr/>
      <dgm:t>
        <a:bodyPr/>
        <a:lstStyle/>
        <a:p>
          <a:endParaRPr lang="en-US"/>
        </a:p>
      </dgm:t>
    </dgm:pt>
    <dgm:pt modelId="{AEB99E4B-4345-4A67-A7B4-3501617BF6B7}">
      <dgm:prSet phldrT="[Text]"/>
      <dgm:spPr/>
      <dgm:t>
        <a:bodyPr/>
        <a:lstStyle/>
        <a:p>
          <a:r>
            <a:rPr lang="en-US" dirty="0" smtClean="0"/>
            <a:t>Class C</a:t>
          </a:r>
          <a:endParaRPr lang="en-US" dirty="0"/>
        </a:p>
      </dgm:t>
    </dgm:pt>
    <dgm:pt modelId="{32E4D70C-370C-41A1-93A8-3DAFE1F6EF36}" type="parTrans" cxnId="{8FE548AD-3516-4F2B-96DD-3FDF514B2EB1}">
      <dgm:prSet/>
      <dgm:spPr/>
      <dgm:t>
        <a:bodyPr/>
        <a:lstStyle/>
        <a:p>
          <a:endParaRPr lang="en-US"/>
        </a:p>
      </dgm:t>
    </dgm:pt>
    <dgm:pt modelId="{BE717B38-8218-4774-8DCD-C8A4AD4EEE7C}" type="sibTrans" cxnId="{8FE548AD-3516-4F2B-96DD-3FDF514B2EB1}">
      <dgm:prSet/>
      <dgm:spPr/>
      <dgm:t>
        <a:bodyPr/>
        <a:lstStyle/>
        <a:p>
          <a:endParaRPr lang="en-US"/>
        </a:p>
      </dgm:t>
    </dgm:pt>
    <dgm:pt modelId="{26AA2FFE-12F3-4FAF-97F8-12FBAC22587E}">
      <dgm:prSet phldrT="[Text]"/>
      <dgm:spPr/>
      <dgm:t>
        <a:bodyPr/>
        <a:lstStyle/>
        <a:p>
          <a:r>
            <a:rPr lang="en-US" dirty="0" smtClean="0"/>
            <a:t>Organics</a:t>
          </a:r>
          <a:endParaRPr lang="en-US" dirty="0"/>
        </a:p>
      </dgm:t>
    </dgm:pt>
    <dgm:pt modelId="{916A2D38-B216-4075-9133-961B80FC6A98}" type="parTrans" cxnId="{6F32D141-1B94-40D5-B593-9536B161FDBB}">
      <dgm:prSet/>
      <dgm:spPr/>
      <dgm:t>
        <a:bodyPr/>
        <a:lstStyle/>
        <a:p>
          <a:endParaRPr lang="en-US"/>
        </a:p>
      </dgm:t>
    </dgm:pt>
    <dgm:pt modelId="{569EA818-4263-42C3-ADB0-F375F2B060C4}" type="sibTrans" cxnId="{6F32D141-1B94-40D5-B593-9536B161FDBB}">
      <dgm:prSet/>
      <dgm:spPr/>
      <dgm:t>
        <a:bodyPr/>
        <a:lstStyle/>
        <a:p>
          <a:endParaRPr lang="en-US"/>
        </a:p>
      </dgm:t>
    </dgm:pt>
    <dgm:pt modelId="{6B120085-7AE5-4133-ACF3-065FBBDF83F8}">
      <dgm:prSet phldrT="[Text]"/>
      <dgm:spPr/>
      <dgm:t>
        <a:bodyPr/>
        <a:lstStyle/>
        <a:p>
          <a:r>
            <a:rPr lang="en-US" dirty="0" smtClean="0"/>
            <a:t>Food waste</a:t>
          </a:r>
          <a:endParaRPr lang="en-US" dirty="0"/>
        </a:p>
      </dgm:t>
    </dgm:pt>
    <dgm:pt modelId="{F465529E-9AE4-468F-A9BE-58E1968238EE}" type="parTrans" cxnId="{F2FAD676-80ED-4269-9B3A-DD54C68F1839}">
      <dgm:prSet/>
      <dgm:spPr/>
      <dgm:t>
        <a:bodyPr/>
        <a:lstStyle/>
        <a:p>
          <a:endParaRPr lang="en-US"/>
        </a:p>
      </dgm:t>
    </dgm:pt>
    <dgm:pt modelId="{E15C87C8-3F51-414E-B065-ACF4BCD5C6BC}" type="sibTrans" cxnId="{F2FAD676-80ED-4269-9B3A-DD54C68F1839}">
      <dgm:prSet/>
      <dgm:spPr/>
      <dgm:t>
        <a:bodyPr/>
        <a:lstStyle/>
        <a:p>
          <a:endParaRPr lang="en-US"/>
        </a:p>
      </dgm:t>
    </dgm:pt>
    <dgm:pt modelId="{5A3D3A14-7279-4510-A32C-CDFF7AF66880}">
      <dgm:prSet phldrT="[Text]"/>
      <dgm:spPr/>
      <dgm:t>
        <a:bodyPr/>
        <a:lstStyle/>
        <a:p>
          <a:r>
            <a:rPr lang="en-US" dirty="0" smtClean="0"/>
            <a:t>Yard Trimmings (Leaves)</a:t>
          </a:r>
          <a:endParaRPr lang="en-US" dirty="0"/>
        </a:p>
      </dgm:t>
    </dgm:pt>
    <dgm:pt modelId="{BF372A2A-B1FB-4A3B-8699-2449073E4016}" type="parTrans" cxnId="{6D8155DD-E5E7-42F2-8526-ED3E97E23260}">
      <dgm:prSet/>
      <dgm:spPr/>
      <dgm:t>
        <a:bodyPr/>
        <a:lstStyle/>
        <a:p>
          <a:endParaRPr lang="en-US"/>
        </a:p>
      </dgm:t>
    </dgm:pt>
    <dgm:pt modelId="{62EBC6DB-3507-4158-BD35-52822CF73978}" type="sibTrans" cxnId="{6D8155DD-E5E7-42F2-8526-ED3E97E23260}">
      <dgm:prSet/>
      <dgm:spPr/>
      <dgm:t>
        <a:bodyPr/>
        <a:lstStyle/>
        <a:p>
          <a:endParaRPr lang="en-US"/>
        </a:p>
      </dgm:t>
    </dgm:pt>
    <dgm:pt modelId="{2820FB28-9311-469B-A884-CFB47522AB91}">
      <dgm:prSet phldrT="[Text]" custT="1"/>
      <dgm:spPr/>
      <dgm:t>
        <a:bodyPr/>
        <a:lstStyle/>
        <a:p>
          <a:r>
            <a:rPr lang="en-US" sz="2000" dirty="0" smtClean="0"/>
            <a:t>Electronics, Batteries, Motor Oil, etc.</a:t>
          </a:r>
          <a:endParaRPr lang="en-US" sz="2000" dirty="0"/>
        </a:p>
      </dgm:t>
    </dgm:pt>
    <dgm:pt modelId="{8B0ABDE6-2012-4ED2-9AAE-287309D4BA35}" type="parTrans" cxnId="{B6FD0304-DA05-4167-A417-293147EF73A6}">
      <dgm:prSet/>
      <dgm:spPr/>
      <dgm:t>
        <a:bodyPr/>
        <a:lstStyle/>
        <a:p>
          <a:endParaRPr lang="en-US"/>
        </a:p>
      </dgm:t>
    </dgm:pt>
    <dgm:pt modelId="{7A84DE3A-F080-49EE-9B09-E56AD79C72DF}" type="sibTrans" cxnId="{B6FD0304-DA05-4167-A417-293147EF73A6}">
      <dgm:prSet/>
      <dgm:spPr/>
      <dgm:t>
        <a:bodyPr/>
        <a:lstStyle/>
        <a:p>
          <a:endParaRPr lang="en-US"/>
        </a:p>
      </dgm:t>
    </dgm:pt>
    <dgm:pt modelId="{91A18B66-732B-41A3-806F-753FDAC8AFF3}">
      <dgm:prSet phldrT="[Text]"/>
      <dgm:spPr/>
      <dgm:t>
        <a:bodyPr/>
        <a:lstStyle/>
        <a:p>
          <a:r>
            <a:rPr lang="en-US" dirty="0" smtClean="0"/>
            <a:t>Single Stream</a:t>
          </a:r>
          <a:endParaRPr lang="en-US" dirty="0"/>
        </a:p>
      </dgm:t>
    </dgm:pt>
    <dgm:pt modelId="{F276A1AB-A076-4550-9971-140462C7B4E0}" type="parTrans" cxnId="{AD6B078F-43B4-4493-A2CC-419786DE659C}">
      <dgm:prSet/>
      <dgm:spPr/>
      <dgm:t>
        <a:bodyPr/>
        <a:lstStyle/>
        <a:p>
          <a:endParaRPr lang="en-US"/>
        </a:p>
      </dgm:t>
    </dgm:pt>
    <dgm:pt modelId="{2909E4F3-F906-44BA-A78A-FAE1B4C19C81}" type="sibTrans" cxnId="{AD6B078F-43B4-4493-A2CC-419786DE659C}">
      <dgm:prSet/>
      <dgm:spPr/>
      <dgm:t>
        <a:bodyPr/>
        <a:lstStyle/>
        <a:p>
          <a:endParaRPr lang="en-US"/>
        </a:p>
      </dgm:t>
    </dgm:pt>
    <dgm:pt modelId="{C6755F0A-F558-4BD4-9241-C8B7DF3641EE}">
      <dgm:prSet phldrT="[Text]"/>
      <dgm:spPr/>
      <dgm:t>
        <a:bodyPr/>
        <a:lstStyle/>
        <a:p>
          <a:r>
            <a:rPr lang="en-US" dirty="0" smtClean="0"/>
            <a:t>Brush &amp; Tree Parts</a:t>
          </a:r>
          <a:endParaRPr lang="en-US" dirty="0"/>
        </a:p>
      </dgm:t>
    </dgm:pt>
    <dgm:pt modelId="{A5132558-FC78-4FC4-A5AB-88F76547681A}" type="parTrans" cxnId="{3F5DD2D2-5B79-42C9-9629-D68A07BA7C36}">
      <dgm:prSet/>
      <dgm:spPr/>
    </dgm:pt>
    <dgm:pt modelId="{6AAE64FF-91C1-4697-BD81-ED7EAB661C0F}" type="sibTrans" cxnId="{3F5DD2D2-5B79-42C9-9629-D68A07BA7C36}">
      <dgm:prSet/>
      <dgm:spPr/>
    </dgm:pt>
    <dgm:pt modelId="{5FF54071-80A2-4B8C-BDA3-93A442E50B07}" type="pres">
      <dgm:prSet presAssocID="{BCD9EFEA-E70C-40ED-BD96-DDE3BC8FC5F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6EDD64B-5F21-4B6F-87F0-577FB8914C5C}" type="pres">
      <dgm:prSet presAssocID="{DCD7B76C-A135-45F4-A6AD-3C449941EA8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A5958B-9B25-4EC8-A9A1-9B2EF5412F7E}" type="pres">
      <dgm:prSet presAssocID="{ACAF25C7-EB7B-4AC4-93C8-3DA0EDD194FD}" presName="sibTrans" presStyleCnt="0"/>
      <dgm:spPr/>
    </dgm:pt>
    <dgm:pt modelId="{F57E2D1E-4FC5-4F01-8B4E-D3CDA69EB56F}" type="pres">
      <dgm:prSet presAssocID="{95664182-AB48-480D-B650-F4841D99315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5ADD46-B5B7-458C-A61B-836F4C160751}" type="pres">
      <dgm:prSet presAssocID="{AD647B60-8C54-4FFF-88AB-47D5B27CDF44}" presName="sibTrans" presStyleCnt="0"/>
      <dgm:spPr/>
    </dgm:pt>
    <dgm:pt modelId="{50CFE497-1613-49F4-8EC0-CD4BB14AEA2B}" type="pres">
      <dgm:prSet presAssocID="{AEB99E4B-4345-4A67-A7B4-3501617BF6B7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7347C1-AA2A-49C8-B155-93CC59ACBBAE}" type="pres">
      <dgm:prSet presAssocID="{BE717B38-8218-4774-8DCD-C8A4AD4EEE7C}" presName="sibTrans" presStyleCnt="0"/>
      <dgm:spPr/>
    </dgm:pt>
    <dgm:pt modelId="{A71D356C-5A87-4E15-8BB4-A0A4CF5A8469}" type="pres">
      <dgm:prSet presAssocID="{03265047-B862-4101-966C-352E0950F9B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7A2EA30-D39B-4A2B-A762-25D1D60C16DE}" type="presOf" srcId="{03265047-B862-4101-966C-352E0950F9B3}" destId="{A71D356C-5A87-4E15-8BB4-A0A4CF5A8469}" srcOrd="0" destOrd="0" presId="urn:microsoft.com/office/officeart/2005/8/layout/default"/>
    <dgm:cxn modelId="{D8ED6423-13D8-4AA8-9EB3-DE71F73C1DC3}" srcId="{BCD9EFEA-E70C-40ED-BD96-DDE3BC8FC5F0}" destId="{95664182-AB48-480D-B650-F4841D993154}" srcOrd="1" destOrd="0" parTransId="{08E14F10-A178-48B8-8411-4701FF812235}" sibTransId="{AD647B60-8C54-4FFF-88AB-47D5B27CDF44}"/>
    <dgm:cxn modelId="{F2FAD676-80ED-4269-9B3A-DD54C68F1839}" srcId="{AEB99E4B-4345-4A67-A7B4-3501617BF6B7}" destId="{6B120085-7AE5-4133-ACF3-065FBBDF83F8}" srcOrd="1" destOrd="0" parTransId="{F465529E-9AE4-468F-A9BE-58E1968238EE}" sibTransId="{E15C87C8-3F51-414E-B065-ACF4BCD5C6BC}"/>
    <dgm:cxn modelId="{FBFC7952-A192-4651-B841-4CCBB264259B}" type="presOf" srcId="{AEB99E4B-4345-4A67-A7B4-3501617BF6B7}" destId="{50CFE497-1613-49F4-8EC0-CD4BB14AEA2B}" srcOrd="0" destOrd="0" presId="urn:microsoft.com/office/officeart/2005/8/layout/default"/>
    <dgm:cxn modelId="{3F5DD2D2-5B79-42C9-9629-D68A07BA7C36}" srcId="{95664182-AB48-480D-B650-F4841D993154}" destId="{C6755F0A-F558-4BD4-9241-C8B7DF3641EE}" srcOrd="1" destOrd="0" parTransId="{A5132558-FC78-4FC4-A5AB-88F76547681A}" sibTransId="{6AAE64FF-91C1-4697-BD81-ED7EAB661C0F}"/>
    <dgm:cxn modelId="{A636E8D2-91F6-4CB7-91E6-B58DEE602148}" type="presOf" srcId="{26AA2FFE-12F3-4FAF-97F8-12FBAC22587E}" destId="{50CFE497-1613-49F4-8EC0-CD4BB14AEA2B}" srcOrd="0" destOrd="1" presId="urn:microsoft.com/office/officeart/2005/8/layout/default"/>
    <dgm:cxn modelId="{033577E9-51D5-4DA6-8936-61F6906DEDB0}" type="presOf" srcId="{0CE6A780-E216-497D-82C7-3CB65922D8C7}" destId="{06EDD64B-5F21-4B6F-87F0-577FB8914C5C}" srcOrd="0" destOrd="2" presId="urn:microsoft.com/office/officeart/2005/8/layout/default"/>
    <dgm:cxn modelId="{F8BEDAD1-5966-4140-9B7C-222B3BD3BEDA}" type="presOf" srcId="{DCD7B76C-A135-45F4-A6AD-3C449941EA82}" destId="{06EDD64B-5F21-4B6F-87F0-577FB8914C5C}" srcOrd="0" destOrd="0" presId="urn:microsoft.com/office/officeart/2005/8/layout/default"/>
    <dgm:cxn modelId="{8FE548AD-3516-4F2B-96DD-3FDF514B2EB1}" srcId="{BCD9EFEA-E70C-40ED-BD96-DDE3BC8FC5F0}" destId="{AEB99E4B-4345-4A67-A7B4-3501617BF6B7}" srcOrd="2" destOrd="0" parTransId="{32E4D70C-370C-41A1-93A8-3DAFE1F6EF36}" sibTransId="{BE717B38-8218-4774-8DCD-C8A4AD4EEE7C}"/>
    <dgm:cxn modelId="{CB7DEABE-C04A-4D0D-A448-52B9A200C595}" type="presOf" srcId="{5A3D3A14-7279-4510-A32C-CDFF7AF66880}" destId="{50CFE497-1613-49F4-8EC0-CD4BB14AEA2B}" srcOrd="0" destOrd="3" presId="urn:microsoft.com/office/officeart/2005/8/layout/default"/>
    <dgm:cxn modelId="{F15C4DE6-2ACC-4FD9-9027-99EF4F6F5EBC}" type="presOf" srcId="{91A18B66-732B-41A3-806F-753FDAC8AFF3}" destId="{06EDD64B-5F21-4B6F-87F0-577FB8914C5C}" srcOrd="0" destOrd="1" presId="urn:microsoft.com/office/officeart/2005/8/layout/default"/>
    <dgm:cxn modelId="{0511929D-19D3-4377-8C50-EFC350F82D88}" srcId="{DCD7B76C-A135-45F4-A6AD-3C449941EA82}" destId="{0CE6A780-E216-497D-82C7-3CB65922D8C7}" srcOrd="1" destOrd="0" parTransId="{326C3394-C1F1-449D-9839-5B5BEF395548}" sibTransId="{825EEB19-3C12-4BA4-9A91-F01A13E6147D}"/>
    <dgm:cxn modelId="{6BA767C9-5A89-4E77-8BF6-359801F9C08D}" type="presOf" srcId="{6B120085-7AE5-4133-ACF3-065FBBDF83F8}" destId="{50CFE497-1613-49F4-8EC0-CD4BB14AEA2B}" srcOrd="0" destOrd="2" presId="urn:microsoft.com/office/officeart/2005/8/layout/default"/>
    <dgm:cxn modelId="{3744BB05-1970-4AC2-AD95-D25458EB86D5}" type="presOf" srcId="{CD99CE5E-4019-4E4D-94B6-32DC162268F6}" destId="{F57E2D1E-4FC5-4F01-8B4E-D3CDA69EB56F}" srcOrd="0" destOrd="1" presId="urn:microsoft.com/office/officeart/2005/8/layout/default"/>
    <dgm:cxn modelId="{B6FD0304-DA05-4167-A417-293147EF73A6}" srcId="{03265047-B862-4101-966C-352E0950F9B3}" destId="{2820FB28-9311-469B-A884-CFB47522AB91}" srcOrd="0" destOrd="0" parTransId="{8B0ABDE6-2012-4ED2-9AAE-287309D4BA35}" sibTransId="{7A84DE3A-F080-49EE-9B09-E56AD79C72DF}"/>
    <dgm:cxn modelId="{BF03EF84-35D7-4C2C-8831-4375B5C9418C}" srcId="{BCD9EFEA-E70C-40ED-BD96-DDE3BC8FC5F0}" destId="{DCD7B76C-A135-45F4-A6AD-3C449941EA82}" srcOrd="0" destOrd="0" parTransId="{5E5E5418-FD0E-4CDE-AA0E-9CFC3A8D1D1A}" sibTransId="{ACAF25C7-EB7B-4AC4-93C8-3DA0EDD194FD}"/>
    <dgm:cxn modelId="{8EDDCE07-71C6-4262-9762-D183FD170E5F}" srcId="{95664182-AB48-480D-B650-F4841D993154}" destId="{CD99CE5E-4019-4E4D-94B6-32DC162268F6}" srcOrd="0" destOrd="0" parTransId="{65B2FF26-3DDF-4941-8090-B793A01CEE7C}" sibTransId="{509BCA22-57AD-4962-8D73-A0B090506B03}"/>
    <dgm:cxn modelId="{64A4FB4B-9F4B-4140-BCCF-9D4A2F0C9663}" type="presOf" srcId="{95664182-AB48-480D-B650-F4841D993154}" destId="{F57E2D1E-4FC5-4F01-8B4E-D3CDA69EB56F}" srcOrd="0" destOrd="0" presId="urn:microsoft.com/office/officeart/2005/8/layout/default"/>
    <dgm:cxn modelId="{68F7030C-638D-4F54-98C8-25F283777C1E}" type="presOf" srcId="{2820FB28-9311-469B-A884-CFB47522AB91}" destId="{A71D356C-5A87-4E15-8BB4-A0A4CF5A8469}" srcOrd="0" destOrd="1" presId="urn:microsoft.com/office/officeart/2005/8/layout/default"/>
    <dgm:cxn modelId="{AD6B078F-43B4-4493-A2CC-419786DE659C}" srcId="{DCD7B76C-A135-45F4-A6AD-3C449941EA82}" destId="{91A18B66-732B-41A3-806F-753FDAC8AFF3}" srcOrd="0" destOrd="0" parTransId="{F276A1AB-A076-4550-9971-140462C7B4E0}" sibTransId="{2909E4F3-F906-44BA-A78A-FAE1B4C19C81}"/>
    <dgm:cxn modelId="{6F32D141-1B94-40D5-B593-9536B161FDBB}" srcId="{AEB99E4B-4345-4A67-A7B4-3501617BF6B7}" destId="{26AA2FFE-12F3-4FAF-97F8-12FBAC22587E}" srcOrd="0" destOrd="0" parTransId="{916A2D38-B216-4075-9133-961B80FC6A98}" sibTransId="{569EA818-4263-42C3-ADB0-F375F2B060C4}"/>
    <dgm:cxn modelId="{6D8155DD-E5E7-42F2-8526-ED3E97E23260}" srcId="{AEB99E4B-4345-4A67-A7B4-3501617BF6B7}" destId="{5A3D3A14-7279-4510-A32C-CDFF7AF66880}" srcOrd="2" destOrd="0" parTransId="{BF372A2A-B1FB-4A3B-8699-2449073E4016}" sibTransId="{62EBC6DB-3507-4158-BD35-52822CF73978}"/>
    <dgm:cxn modelId="{60C58E83-0865-4634-B172-68B8C1594AE1}" srcId="{BCD9EFEA-E70C-40ED-BD96-DDE3BC8FC5F0}" destId="{03265047-B862-4101-966C-352E0950F9B3}" srcOrd="3" destOrd="0" parTransId="{28AEF6AE-3855-4CB2-AB82-C2356AAA28C6}" sibTransId="{D39F323A-A54F-481F-9290-DA339EAC25D5}"/>
    <dgm:cxn modelId="{CF1201FA-24A9-4A6A-9294-314DE6416772}" type="presOf" srcId="{BCD9EFEA-E70C-40ED-BD96-DDE3BC8FC5F0}" destId="{5FF54071-80A2-4B8C-BDA3-93A442E50B07}" srcOrd="0" destOrd="0" presId="urn:microsoft.com/office/officeart/2005/8/layout/default"/>
    <dgm:cxn modelId="{C1B22556-2633-44AB-8F1A-2DF81B1EE5CE}" type="presOf" srcId="{C6755F0A-F558-4BD4-9241-C8B7DF3641EE}" destId="{F57E2D1E-4FC5-4F01-8B4E-D3CDA69EB56F}" srcOrd="0" destOrd="2" presId="urn:microsoft.com/office/officeart/2005/8/layout/default"/>
    <dgm:cxn modelId="{2587C80F-B86B-468C-9C07-9B320B1BAC39}" type="presParOf" srcId="{5FF54071-80A2-4B8C-BDA3-93A442E50B07}" destId="{06EDD64B-5F21-4B6F-87F0-577FB8914C5C}" srcOrd="0" destOrd="0" presId="urn:microsoft.com/office/officeart/2005/8/layout/default"/>
    <dgm:cxn modelId="{EA9D2BB8-6447-43D7-85D1-32307A4B8DE6}" type="presParOf" srcId="{5FF54071-80A2-4B8C-BDA3-93A442E50B07}" destId="{C1A5958B-9B25-4EC8-A9A1-9B2EF5412F7E}" srcOrd="1" destOrd="0" presId="urn:microsoft.com/office/officeart/2005/8/layout/default"/>
    <dgm:cxn modelId="{FF63E893-3C29-4917-AFD7-7967F3467E4C}" type="presParOf" srcId="{5FF54071-80A2-4B8C-BDA3-93A442E50B07}" destId="{F57E2D1E-4FC5-4F01-8B4E-D3CDA69EB56F}" srcOrd="2" destOrd="0" presId="urn:microsoft.com/office/officeart/2005/8/layout/default"/>
    <dgm:cxn modelId="{5FD2736A-38EE-4C8D-8E75-B91CBDFD6642}" type="presParOf" srcId="{5FF54071-80A2-4B8C-BDA3-93A442E50B07}" destId="{245ADD46-B5B7-458C-A61B-836F4C160751}" srcOrd="3" destOrd="0" presId="urn:microsoft.com/office/officeart/2005/8/layout/default"/>
    <dgm:cxn modelId="{A899FCC8-7ACC-4FE2-9348-6D75004FAA1E}" type="presParOf" srcId="{5FF54071-80A2-4B8C-BDA3-93A442E50B07}" destId="{50CFE497-1613-49F4-8EC0-CD4BB14AEA2B}" srcOrd="4" destOrd="0" presId="urn:microsoft.com/office/officeart/2005/8/layout/default"/>
    <dgm:cxn modelId="{6ED78F45-6AE0-425C-9547-4011520B75C3}" type="presParOf" srcId="{5FF54071-80A2-4B8C-BDA3-93A442E50B07}" destId="{677347C1-AA2A-49C8-B155-93CC59ACBBAE}" srcOrd="5" destOrd="0" presId="urn:microsoft.com/office/officeart/2005/8/layout/default"/>
    <dgm:cxn modelId="{4E0D5924-5A14-4811-B6F6-04C2915698EE}" type="presParOf" srcId="{5FF54071-80A2-4B8C-BDA3-93A442E50B07}" destId="{A71D356C-5A87-4E15-8BB4-A0A4CF5A8469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E31D7E-CA5C-4E36-9023-F67F58399CE1}">
      <dsp:nvSpPr>
        <dsp:cNvPr id="0" name=""/>
        <dsp:cNvSpPr/>
      </dsp:nvSpPr>
      <dsp:spPr>
        <a:xfrm>
          <a:off x="0" y="4138214"/>
          <a:ext cx="3151188" cy="54313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Commercial Dumpsters (WM, SOLTERRA, REPUBLIC, TRISTATE, etc.)</a:t>
          </a:r>
        </a:p>
      </dsp:txBody>
      <dsp:txXfrm>
        <a:off x="0" y="4138214"/>
        <a:ext cx="3151188" cy="543138"/>
      </dsp:txXfrm>
    </dsp:sp>
    <dsp:sp modelId="{ECCC907B-A688-484B-9804-ABE49D11E0EC}">
      <dsp:nvSpPr>
        <dsp:cNvPr id="0" name=""/>
        <dsp:cNvSpPr/>
      </dsp:nvSpPr>
      <dsp:spPr>
        <a:xfrm rot="10800000">
          <a:off x="0" y="3311014"/>
          <a:ext cx="3151188" cy="835346"/>
        </a:xfrm>
        <a:prstGeom prst="upArrowCallou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E-Waste / Motor Oil / Scrap vendors</a:t>
          </a:r>
        </a:p>
      </dsp:txBody>
      <dsp:txXfrm rot="10800000">
        <a:off x="0" y="3311014"/>
        <a:ext cx="3151188" cy="542783"/>
      </dsp:txXfrm>
    </dsp:sp>
    <dsp:sp modelId="{D813BAB7-B7D5-4785-98A8-51BBC66D844C}">
      <dsp:nvSpPr>
        <dsp:cNvPr id="0" name=""/>
        <dsp:cNvSpPr/>
      </dsp:nvSpPr>
      <dsp:spPr>
        <a:xfrm rot="10800000">
          <a:off x="0" y="2483814"/>
          <a:ext cx="3151188" cy="835346"/>
        </a:xfrm>
        <a:prstGeom prst="upArrowCallou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Call2Recycle Totals</a:t>
          </a:r>
        </a:p>
      </dsp:txBody>
      <dsp:txXfrm rot="10800000">
        <a:off x="0" y="2483814"/>
        <a:ext cx="3151188" cy="542783"/>
      </dsp:txXfrm>
    </dsp:sp>
    <dsp:sp modelId="{EE42186D-847F-434F-BC0C-DF3105CE361E}">
      <dsp:nvSpPr>
        <dsp:cNvPr id="0" name=""/>
        <dsp:cNvSpPr/>
      </dsp:nvSpPr>
      <dsp:spPr>
        <a:xfrm rot="10800000">
          <a:off x="0" y="1656614"/>
          <a:ext cx="3151188" cy="835346"/>
        </a:xfrm>
        <a:prstGeom prst="upArrowCallou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Millings</a:t>
          </a:r>
        </a:p>
      </dsp:txBody>
      <dsp:txXfrm rot="10800000">
        <a:off x="0" y="1656614"/>
        <a:ext cx="3151188" cy="542783"/>
      </dsp:txXfrm>
    </dsp:sp>
    <dsp:sp modelId="{6AF9B7DF-4234-4825-8BCE-9BAD5A23F09B}">
      <dsp:nvSpPr>
        <dsp:cNvPr id="0" name=""/>
        <dsp:cNvSpPr/>
      </dsp:nvSpPr>
      <dsp:spPr>
        <a:xfrm rot="10800000">
          <a:off x="0" y="829415"/>
          <a:ext cx="3151188" cy="835346"/>
        </a:xfrm>
        <a:prstGeom prst="upArrowCallou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Document Shredding Events</a:t>
          </a:r>
        </a:p>
      </dsp:txBody>
      <dsp:txXfrm rot="10800000">
        <a:off x="0" y="829415"/>
        <a:ext cx="3151188" cy="542783"/>
      </dsp:txXfrm>
    </dsp:sp>
    <dsp:sp modelId="{E1ACF71F-C50E-4DA8-9501-9B928FAF70F9}">
      <dsp:nvSpPr>
        <dsp:cNvPr id="0" name=""/>
        <dsp:cNvSpPr/>
      </dsp:nvSpPr>
      <dsp:spPr>
        <a:xfrm rot="10800000">
          <a:off x="0" y="2215"/>
          <a:ext cx="3151188" cy="835346"/>
        </a:xfrm>
        <a:prstGeom prst="upArrowCallou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OC Reports Recycling + Compost</a:t>
          </a:r>
          <a:endParaRPr lang="en-US" sz="1300" kern="1200" dirty="0"/>
        </a:p>
      </dsp:txBody>
      <dsp:txXfrm rot="10800000">
        <a:off x="0" y="2215"/>
        <a:ext cx="3151188" cy="5427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EDD64B-5F21-4B6F-87F0-577FB8914C5C}">
      <dsp:nvSpPr>
        <dsp:cNvPr id="0" name=""/>
        <dsp:cNvSpPr/>
      </dsp:nvSpPr>
      <dsp:spPr>
        <a:xfrm>
          <a:off x="3201" y="789049"/>
          <a:ext cx="2539793" cy="15238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Class A</a:t>
          </a:r>
          <a:endParaRPr lang="en-US" sz="22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Single Stream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0" i="0" kern="1200" dirty="0" smtClean="0"/>
            <a:t>Metal, glass, paper, plastic, and cardboard.</a:t>
          </a:r>
          <a:endParaRPr lang="en-US" sz="1700" kern="1200" dirty="0"/>
        </a:p>
      </dsp:txBody>
      <dsp:txXfrm>
        <a:off x="3201" y="789049"/>
        <a:ext cx="2539793" cy="1523876"/>
      </dsp:txXfrm>
    </dsp:sp>
    <dsp:sp modelId="{F57E2D1E-4FC5-4F01-8B4E-D3CDA69EB56F}">
      <dsp:nvSpPr>
        <dsp:cNvPr id="0" name=""/>
        <dsp:cNvSpPr/>
      </dsp:nvSpPr>
      <dsp:spPr>
        <a:xfrm>
          <a:off x="2796974" y="789049"/>
          <a:ext cx="2539793" cy="15238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Class B</a:t>
          </a:r>
          <a:endParaRPr lang="en-US" sz="22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Construction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Brush &amp; Tree Parts</a:t>
          </a:r>
          <a:endParaRPr lang="en-US" sz="1700" kern="1200" dirty="0"/>
        </a:p>
      </dsp:txBody>
      <dsp:txXfrm>
        <a:off x="2796974" y="789049"/>
        <a:ext cx="2539793" cy="1523876"/>
      </dsp:txXfrm>
    </dsp:sp>
    <dsp:sp modelId="{50CFE497-1613-49F4-8EC0-CD4BB14AEA2B}">
      <dsp:nvSpPr>
        <dsp:cNvPr id="0" name=""/>
        <dsp:cNvSpPr/>
      </dsp:nvSpPr>
      <dsp:spPr>
        <a:xfrm>
          <a:off x="5590747" y="789049"/>
          <a:ext cx="2539793" cy="15238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Class C</a:t>
          </a:r>
          <a:endParaRPr lang="en-US" sz="22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Organics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Food waste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Yard Trimmings (Leaves)</a:t>
          </a:r>
          <a:endParaRPr lang="en-US" sz="1700" kern="1200" dirty="0"/>
        </a:p>
      </dsp:txBody>
      <dsp:txXfrm>
        <a:off x="5590747" y="789049"/>
        <a:ext cx="2539793" cy="1523876"/>
      </dsp:txXfrm>
    </dsp:sp>
    <dsp:sp modelId="{A71D356C-5A87-4E15-8BB4-A0A4CF5A8469}">
      <dsp:nvSpPr>
        <dsp:cNvPr id="0" name=""/>
        <dsp:cNvSpPr/>
      </dsp:nvSpPr>
      <dsp:spPr>
        <a:xfrm>
          <a:off x="8384520" y="789049"/>
          <a:ext cx="2539793" cy="15238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Class D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Electronics, Batteries, Motor Oil, etc.</a:t>
          </a:r>
          <a:endParaRPr lang="en-US" sz="2000" kern="1200" dirty="0"/>
        </a:p>
      </dsp:txBody>
      <dsp:txXfrm>
        <a:off x="8384520" y="789049"/>
        <a:ext cx="2539793" cy="15238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4/4/2024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4/4/2024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4/4/2024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DB008-EA11-48CF-A3D4-66E8291B820E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923E-41B8-4704-8D1E-9F539E88D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61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4/4/2024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4/4/2024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4/4/2024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4/4/2024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4/4/2024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4/4/2024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4/4/2024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4/4/2024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4/4/2024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j.gov/dep/dshw/resource/Tonnage/Conversion%20Table.pdf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j.gov/dep/dshw/resource/Tonnage/index.htm" TargetMode="External"/><Relationship Id="rId2" Type="http://schemas.openxmlformats.org/officeDocument/2006/relationships/hyperlink" Target="mailto:tonnagegrant@dep.nj.gov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mailto:ocrecycles@co.ocean.nj.u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ocrecycles@co.ocean.nj.us" TargetMode="Externa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emf"/><Relationship Id="rId7" Type="http://schemas.openxmlformats.org/officeDocument/2006/relationships/diagramColors" Target="../diagrams/colors1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9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5278" y="2386743"/>
            <a:ext cx="8991600" cy="1645920"/>
          </a:xfrm>
        </p:spPr>
        <p:txBody>
          <a:bodyPr/>
          <a:lstStyle/>
          <a:p>
            <a:r>
              <a:rPr lang="en-US" dirty="0" smtClean="0"/>
              <a:t>MUNICIPAL TONNAGE GRANT PROGRAM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50272" y="4291584"/>
            <a:ext cx="6801612" cy="855182"/>
          </a:xfrm>
        </p:spPr>
        <p:txBody>
          <a:bodyPr>
            <a:normAutofit fontScale="85000" lnSpcReduction="20000"/>
          </a:bodyPr>
          <a:lstStyle/>
          <a:p>
            <a:r>
              <a:rPr lang="en-US" sz="3600" dirty="0" smtClean="0"/>
              <a:t>Report Tips &amp; Tricks &amp; Recommendations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23" y="1869671"/>
            <a:ext cx="2680063" cy="2680063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1995379" y="5146766"/>
            <a:ext cx="9111397" cy="85518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/>
              <a:t>Recycling Coordinators Meeting </a:t>
            </a:r>
            <a:r>
              <a:rPr lang="en-US" sz="3600" dirty="0" smtClean="0"/>
              <a:t>04/04/24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742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black">
          <a:xfrm>
            <a:off x="1051125" y="4145281"/>
            <a:ext cx="10313560" cy="200297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End Markets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2114" y="2638698"/>
            <a:ext cx="10232571" cy="102129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Last person/entity handling the waste.</a:t>
            </a:r>
          </a:p>
          <a:p>
            <a:r>
              <a:rPr lang="en-US" sz="2400" dirty="0" smtClean="0"/>
              <a:t>If unknown (or uninterested) you will write the name of the Hauler or Store.</a:t>
            </a:r>
          </a:p>
        </p:txBody>
      </p:sp>
      <p:sp>
        <p:nvSpPr>
          <p:cNvPr id="5" name="Rectangle 4"/>
          <p:cNvSpPr/>
          <p:nvPr/>
        </p:nvSpPr>
        <p:spPr>
          <a:xfrm>
            <a:off x="1165642" y="4026960"/>
            <a:ext cx="1016551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/>
          </a:p>
          <a:p>
            <a:r>
              <a:rPr lang="en-US" sz="2400" dirty="0"/>
              <a:t>Examples: </a:t>
            </a:r>
          </a:p>
          <a:p>
            <a:pPr lvl="1"/>
            <a:r>
              <a:rPr lang="en-US" sz="2000" dirty="0"/>
              <a:t>A store recycles their material on site = end market will be the name of the store</a:t>
            </a:r>
          </a:p>
          <a:p>
            <a:pPr lvl="1"/>
            <a:r>
              <a:rPr lang="en-US" sz="2000" dirty="0"/>
              <a:t>A store pays a hauler to remove the material = end market will be the name of the hauler</a:t>
            </a:r>
          </a:p>
          <a:p>
            <a:pPr lvl="1"/>
            <a:r>
              <a:rPr lang="en-US" sz="2000" dirty="0"/>
              <a:t>The material came to our facility = end market is Ocean County Solid Waste Management.</a:t>
            </a:r>
          </a:p>
        </p:txBody>
      </p:sp>
    </p:spTree>
    <p:extLst>
      <p:ext uri="{BB962C8B-B14F-4D97-AF65-F5344CB8AC3E}">
        <p14:creationId xmlns:p14="http://schemas.microsoft.com/office/powerpoint/2010/main" val="89486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End Market ADDRESSES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2114" y="2638698"/>
            <a:ext cx="10232571" cy="3866605"/>
          </a:xfrm>
        </p:spPr>
        <p:txBody>
          <a:bodyPr>
            <a:normAutofit/>
          </a:bodyPr>
          <a:lstStyle/>
          <a:p>
            <a:r>
              <a:rPr lang="en-US" dirty="0" smtClean="0"/>
              <a:t>Don’t </a:t>
            </a:r>
            <a:r>
              <a:rPr lang="en-US" dirty="0" smtClean="0"/>
              <a:t>stress ‘</a:t>
            </a:r>
            <a:r>
              <a:rPr lang="en-US" dirty="0" err="1" smtClean="0"/>
              <a:t>em</a:t>
            </a:r>
            <a:r>
              <a:rPr lang="en-US" dirty="0" smtClean="0"/>
              <a:t> too much, put “</a:t>
            </a:r>
            <a:r>
              <a:rPr lang="en-US" altLang="ja-JP" dirty="0" smtClean="0"/>
              <a:t>¯\_(</a:t>
            </a:r>
            <a:r>
              <a:rPr lang="ja-JP" altLang="en-US" dirty="0"/>
              <a:t>ツ</a:t>
            </a:r>
            <a:r>
              <a:rPr lang="en-US" altLang="ja-JP" dirty="0" smtClean="0"/>
              <a:t>)_/¯” as the Street Address for all I care…</a:t>
            </a:r>
            <a:endParaRPr lang="en-US" dirty="0" smtClean="0"/>
          </a:p>
          <a:p>
            <a:r>
              <a:rPr lang="en-US" dirty="0" smtClean="0"/>
              <a:t>But if you ARE worried, the FTP has a “Common End Market Addresses” File</a:t>
            </a:r>
          </a:p>
          <a:p>
            <a:r>
              <a:rPr lang="en-US" dirty="0" smtClean="0"/>
              <a:t>Addresses for Waste Management, Meadowbrook, Mazza, </a:t>
            </a:r>
            <a:r>
              <a:rPr lang="en-US" dirty="0" err="1" smtClean="0"/>
              <a:t>Lorco</a:t>
            </a:r>
            <a:r>
              <a:rPr lang="en-US" dirty="0" smtClean="0"/>
              <a:t>, etc. in file.</a:t>
            </a:r>
          </a:p>
          <a:p>
            <a:r>
              <a:rPr lang="en-US" dirty="0" smtClean="0"/>
              <a:t>See also:  “Recyclers list for MTG Reports</a:t>
            </a:r>
            <a:r>
              <a:rPr lang="en-US" dirty="0" smtClean="0"/>
              <a:t>” for addresses, email contacts, etc.</a:t>
            </a:r>
            <a:endParaRPr lang="en-US" dirty="0" smtClean="0"/>
          </a:p>
          <a:p>
            <a:r>
              <a:rPr lang="en-US" dirty="0" smtClean="0"/>
              <a:t>FTP&gt;SWM&gt;Municipal Coordinators&gt;Recycling&gt;Tonnage Reports 2023-2024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All Residential SS Tonnage:</a:t>
            </a:r>
          </a:p>
          <a:p>
            <a:pPr marL="0" indent="0">
              <a:buNone/>
            </a:pPr>
            <a:r>
              <a:rPr lang="en-US" dirty="0" smtClean="0"/>
              <a:t>Ocean County Northern Recycling Center</a:t>
            </a:r>
          </a:p>
          <a:p>
            <a:pPr marL="0" indent="0">
              <a:buNone/>
            </a:pPr>
            <a:r>
              <a:rPr lang="en-US" dirty="0" smtClean="0"/>
              <a:t>NJ | </a:t>
            </a:r>
            <a:r>
              <a:rPr lang="en-US" dirty="0"/>
              <a:t>601 </a:t>
            </a:r>
            <a:r>
              <a:rPr lang="en-US" dirty="0" smtClean="0"/>
              <a:t>New Hampshire Ave. | </a:t>
            </a:r>
            <a:r>
              <a:rPr lang="en-US" dirty="0"/>
              <a:t>Ocean (15</a:t>
            </a:r>
            <a:r>
              <a:rPr lang="en-US" dirty="0" smtClean="0"/>
              <a:t>) | </a:t>
            </a:r>
            <a:r>
              <a:rPr lang="en-US" dirty="0"/>
              <a:t>Lakewood (15</a:t>
            </a:r>
            <a:r>
              <a:rPr lang="en-US" dirty="0" smtClean="0"/>
              <a:t>) | 08701 | 7323670802</a:t>
            </a:r>
            <a:endParaRPr lang="en-US" sz="24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1165642" y="4026960"/>
            <a:ext cx="101655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940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7787" r="521"/>
          <a:stretch/>
        </p:blipFill>
        <p:spPr>
          <a:xfrm>
            <a:off x="205118" y="775062"/>
            <a:ext cx="10715432" cy="55872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6876" y="1377435"/>
            <a:ext cx="7575124" cy="28116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3117669" y="3152544"/>
            <a:ext cx="1393371" cy="120243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96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Double Reporting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1417" y="2612570"/>
            <a:ext cx="9022080" cy="3127457"/>
          </a:xfrm>
        </p:spPr>
        <p:txBody>
          <a:bodyPr>
            <a:normAutofit/>
          </a:bodyPr>
          <a:lstStyle/>
          <a:p>
            <a:pPr lvl="0"/>
            <a:r>
              <a:rPr lang="en-US" sz="2000" dirty="0" smtClean="0"/>
              <a:t>Commercial Reports may come from both a store and the hauler that picked up from said store.</a:t>
            </a:r>
          </a:p>
          <a:p>
            <a:pPr lvl="0"/>
            <a:r>
              <a:rPr lang="en-US" sz="2000" dirty="0" smtClean="0"/>
              <a:t>If using the store’s tonnage report, deduct from the hauler’s total.</a:t>
            </a:r>
          </a:p>
          <a:p>
            <a:pPr lvl="0"/>
            <a:endParaRPr lang="en-US" sz="2000" dirty="0"/>
          </a:p>
          <a:p>
            <a:pPr lvl="0"/>
            <a:r>
              <a:rPr lang="en-US" sz="2000" dirty="0" smtClean="0"/>
              <a:t>Example (Made up):</a:t>
            </a:r>
          </a:p>
          <a:p>
            <a:pPr lvl="1"/>
            <a:r>
              <a:rPr lang="en-US" sz="1800" dirty="0" err="1" smtClean="0"/>
              <a:t>Kohls</a:t>
            </a:r>
            <a:r>
              <a:rPr lang="en-US" sz="1800" dirty="0" smtClean="0"/>
              <a:t> sending their film to TREX (in report)</a:t>
            </a:r>
          </a:p>
          <a:p>
            <a:pPr lvl="1"/>
            <a:r>
              <a:rPr lang="en-US" sz="1800" dirty="0" smtClean="0"/>
              <a:t>TREX reporting the film received from </a:t>
            </a:r>
            <a:r>
              <a:rPr lang="en-US" sz="1800" dirty="0" err="1" smtClean="0"/>
              <a:t>Kohls</a:t>
            </a:r>
            <a:r>
              <a:rPr lang="en-US" sz="1800" dirty="0" smtClean="0"/>
              <a:t>.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299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2947" y="1227533"/>
            <a:ext cx="7729728" cy="1188720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Common Reporting Mistakes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2947" y="2906031"/>
            <a:ext cx="7729728" cy="3101983"/>
          </a:xfrm>
        </p:spPr>
        <p:txBody>
          <a:bodyPr>
            <a:normAutofit/>
          </a:bodyPr>
          <a:lstStyle/>
          <a:p>
            <a:pPr lvl="0"/>
            <a:r>
              <a:rPr lang="en-US" sz="2400" dirty="0" smtClean="0"/>
              <a:t>Conversion Errors</a:t>
            </a:r>
          </a:p>
          <a:p>
            <a:pPr lvl="1"/>
            <a:r>
              <a:rPr lang="en-US" sz="2000" dirty="0" smtClean="0"/>
              <a:t>Report in TONS ONLY</a:t>
            </a:r>
          </a:p>
          <a:p>
            <a:pPr lvl="1"/>
            <a:r>
              <a:rPr lang="en-US" sz="2000" dirty="0" smtClean="0"/>
              <a:t>Gallons, pounds, cubic yards need to be converted into tons using the conversion table within the tonnage report (or download at </a:t>
            </a:r>
            <a:r>
              <a:rPr lang="en-US" sz="2000" dirty="0" smtClean="0">
                <a:hlinkClick r:id="rId2"/>
              </a:rPr>
              <a:t>https://www.nj.gov/dep/dshw/resource/Tonnage/Conversion%20Table.pdf</a:t>
            </a:r>
            <a:r>
              <a:rPr lang="en-US" sz="2000" dirty="0" smtClean="0"/>
              <a:t>)</a:t>
            </a:r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994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Conversions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144" y="3103788"/>
            <a:ext cx="9631712" cy="1982017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857897" y="4258492"/>
            <a:ext cx="1384663" cy="1097280"/>
          </a:xfrm>
          <a:prstGeom prst="ellipse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79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439" y="0"/>
            <a:ext cx="4873161" cy="67696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70" r="-170" b="4635"/>
          <a:stretch/>
        </p:blipFill>
        <p:spPr>
          <a:xfrm>
            <a:off x="6415918" y="0"/>
            <a:ext cx="4894596" cy="6685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32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Plan for MRC CHANGES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1136" y="2516124"/>
            <a:ext cx="9386098" cy="3910802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Do you </a:t>
            </a:r>
            <a:r>
              <a:rPr lang="en-US" dirty="0" smtClean="0"/>
              <a:t>have a new Recycling Coordinator?</a:t>
            </a:r>
            <a:endParaRPr lang="en-US" dirty="0"/>
          </a:p>
          <a:p>
            <a:pPr lvl="0"/>
            <a:r>
              <a:rPr lang="en-US" dirty="0" smtClean="0"/>
              <a:t>Retiring soon? </a:t>
            </a:r>
          </a:p>
          <a:p>
            <a:pPr lvl="0"/>
            <a:r>
              <a:rPr lang="en-US" dirty="0" smtClean="0"/>
              <a:t>Keep at least 5 years of data (mandatory in case of an audit).</a:t>
            </a:r>
          </a:p>
          <a:p>
            <a:pPr lvl="0"/>
            <a:r>
              <a:rPr lang="en-US" dirty="0" smtClean="0"/>
              <a:t>Keep contacts up to date in an Excel Spreadsheet.</a:t>
            </a:r>
          </a:p>
          <a:p>
            <a:pPr lvl="0"/>
            <a:r>
              <a:rPr lang="en-US" dirty="0" smtClean="0"/>
              <a:t>Remember the DEP can help you as well </a:t>
            </a:r>
            <a:r>
              <a:rPr lang="en-US" dirty="0" smtClean="0">
                <a:hlinkClick r:id="rId2"/>
              </a:rPr>
              <a:t>tonnagegrant@dep.nj.gov</a:t>
            </a:r>
            <a:endParaRPr lang="en-US" dirty="0" smtClean="0"/>
          </a:p>
          <a:p>
            <a:pPr lvl="0"/>
            <a:r>
              <a:rPr lang="en-US" dirty="0" smtClean="0"/>
              <a:t>DEP also offers classes on how to fill out tonnage reports.</a:t>
            </a:r>
          </a:p>
          <a:p>
            <a:pPr lvl="0"/>
            <a:r>
              <a:rPr lang="en-US" dirty="0" smtClean="0"/>
              <a:t>Check their website for the official forms and tutorials </a:t>
            </a:r>
            <a:r>
              <a:rPr lang="en-US" dirty="0">
                <a:hlinkClick r:id="rId3"/>
              </a:rPr>
              <a:t>https://www.nj.gov/dep/dshw/resource/Tonnage/index.htm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13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CRP Signature is a must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8528" y="2672879"/>
            <a:ext cx="8314944" cy="330120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 smtClean="0"/>
              <a:t>MTG Tonnage Report MUST be signed by a Certified Recycling Professional (CRP)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No CRP on staff? </a:t>
            </a:r>
          </a:p>
          <a:p>
            <a:pPr marL="0" indent="0">
              <a:buNone/>
            </a:pPr>
            <a:r>
              <a:rPr lang="en-US" sz="2400" dirty="0" smtClean="0"/>
              <a:t>Most coordinators here are</a:t>
            </a:r>
            <a:r>
              <a:rPr lang="en-US" sz="2400" dirty="0"/>
              <a:t> </a:t>
            </a:r>
            <a:r>
              <a:rPr lang="en-US" sz="2400" dirty="0" smtClean="0"/>
              <a:t>certified, don’t wait until April 29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to find a CRP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*County may sign once for towns under certain circumstances</a:t>
            </a:r>
          </a:p>
        </p:txBody>
      </p:sp>
    </p:spTree>
    <p:extLst>
      <p:ext uri="{BB962C8B-B14F-4D97-AF65-F5344CB8AC3E}">
        <p14:creationId xmlns:p14="http://schemas.microsoft.com/office/powerpoint/2010/main" val="378991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There's </a:t>
            </a:r>
            <a:r>
              <a:rPr lang="en-US" b="1" dirty="0">
                <a:solidFill>
                  <a:srgbClr val="0070C0"/>
                </a:solidFill>
              </a:rPr>
              <a:t>no such thing as a stupid </a:t>
            </a:r>
            <a:r>
              <a:rPr lang="en-US" b="1" dirty="0" smtClean="0">
                <a:solidFill>
                  <a:srgbClr val="0070C0"/>
                </a:solidFill>
              </a:rPr>
              <a:t>question*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727921"/>
          </a:xfrm>
        </p:spPr>
        <p:txBody>
          <a:bodyPr>
            <a:normAutofit/>
          </a:bodyPr>
          <a:lstStyle/>
          <a:p>
            <a:r>
              <a:rPr lang="en-US" dirty="0" smtClean="0"/>
              <a:t>If you have any questions please reach out, we will try to get you the answer as quick as we can. </a:t>
            </a:r>
          </a:p>
          <a:p>
            <a:pPr lvl="2"/>
            <a:r>
              <a:rPr lang="en-US" dirty="0" smtClean="0"/>
              <a:t>Easiest way to reach us all simultaneously:  </a:t>
            </a:r>
            <a:r>
              <a:rPr lang="en-US" dirty="0" smtClean="0">
                <a:hlinkClick r:id="rId2"/>
              </a:rPr>
              <a:t>ocrecycles@co.ocean.nj.us</a:t>
            </a:r>
            <a:r>
              <a:rPr lang="en-US" dirty="0" smtClean="0"/>
              <a:t> </a:t>
            </a:r>
          </a:p>
          <a:p>
            <a:r>
              <a:rPr lang="en-US" dirty="0" smtClean="0"/>
              <a:t>We can set up a date to do the report with you.</a:t>
            </a:r>
          </a:p>
          <a:p>
            <a:r>
              <a:rPr lang="en-US" dirty="0" smtClean="0"/>
              <a:t>Need help? We can set up a </a:t>
            </a:r>
            <a:r>
              <a:rPr lang="en-US" dirty="0" err="1" smtClean="0"/>
              <a:t>Webex</a:t>
            </a:r>
            <a:r>
              <a:rPr lang="en-US" dirty="0" smtClean="0"/>
              <a:t> meeting to share screens and assist you with your report.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*SEAN EDIT:  Some exceptions may apply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62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57942"/>
            <a:ext cx="12192000" cy="9975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213" y="-34091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  <a:latin typeface="Raleway" panose="020B0503030101060003" pitchFamily="34" charset="0"/>
              </a:rPr>
              <a:t>NJDEP Municipal Tonnage Grant (MTG) Applications</a:t>
            </a:r>
            <a:endParaRPr lang="en-US" sz="3200" b="1" dirty="0">
              <a:solidFill>
                <a:schemeClr val="tx1"/>
              </a:solidFill>
              <a:latin typeface="Raleway" panose="020B0503030101060003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NJDEP (tonnagegrant@dep.nj.gov)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Submit MTG applications by April 30</a:t>
            </a:r>
            <a:r>
              <a:rPr lang="en-US" baseline="30000" dirty="0" smtClean="0"/>
              <a:t>th</a:t>
            </a:r>
            <a:r>
              <a:rPr lang="en-US" dirty="0" smtClean="0"/>
              <a:t> each year</a:t>
            </a:r>
          </a:p>
          <a:p>
            <a:r>
              <a:rPr lang="en-US" dirty="0" smtClean="0"/>
              <a:t>Able to revise recycling data after submission, until June 15</a:t>
            </a:r>
            <a:r>
              <a:rPr lang="en-US" baseline="30000" dirty="0" smtClean="0"/>
              <a:t>th</a:t>
            </a:r>
            <a:r>
              <a:rPr lang="en-US" dirty="0" smtClean="0"/>
              <a:t> each year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6260910" cy="823912"/>
          </a:xfrm>
        </p:spPr>
        <p:txBody>
          <a:bodyPr/>
          <a:lstStyle/>
          <a:p>
            <a:r>
              <a:rPr lang="en-US" dirty="0" smtClean="0"/>
              <a:t>Ocean County Solid Waste Management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665701"/>
            <a:ext cx="5183188" cy="969645"/>
          </a:xfrm>
        </p:spPr>
        <p:txBody>
          <a:bodyPr>
            <a:normAutofit/>
          </a:bodyPr>
          <a:lstStyle/>
          <a:p>
            <a:r>
              <a:rPr lang="en-US" dirty="0" smtClean="0"/>
              <a:t>cc </a:t>
            </a:r>
            <a:r>
              <a:rPr lang="en-US" dirty="0" smtClean="0">
                <a:hlinkClick r:id="rId2"/>
              </a:rPr>
              <a:t>ocrecycles@co.ocean.nj.us</a:t>
            </a:r>
            <a:r>
              <a:rPr lang="en-US" dirty="0" smtClean="0"/>
              <a:t> on your submission to the DEP so we can review your reports and provide comments (i.e. look for missing tonnage)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r="43394" b="31885"/>
          <a:stretch/>
        </p:blipFill>
        <p:spPr>
          <a:xfrm>
            <a:off x="839788" y="3551118"/>
            <a:ext cx="4163291" cy="2818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43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Have a nice day!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53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57942"/>
            <a:ext cx="12192000" cy="9975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213" y="-34091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  <a:latin typeface="Raleway" panose="020B0503030101060003" pitchFamily="34" charset="0"/>
              </a:rPr>
              <a:t>2023 NJDEP MTG Application</a:t>
            </a:r>
            <a:endParaRPr lang="en-US" sz="3200" b="1" dirty="0">
              <a:solidFill>
                <a:schemeClr val="tx1"/>
              </a:solidFill>
              <a:latin typeface="Raleway" panose="020B0503030101060003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78119" y="1622486"/>
            <a:ext cx="5157787" cy="823912"/>
          </a:xfrm>
        </p:spPr>
        <p:txBody>
          <a:bodyPr/>
          <a:lstStyle/>
          <a:p>
            <a:pPr algn="ctr"/>
            <a:r>
              <a:rPr lang="en-US" dirty="0" smtClean="0"/>
              <a:t>Requirements For Complete 2023 MTG Application Submission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791" y="2612571"/>
            <a:ext cx="10979106" cy="39016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1.)  Completed MTG Application. </a:t>
            </a:r>
          </a:p>
          <a:p>
            <a:pPr marL="0" indent="0">
              <a:buNone/>
            </a:pPr>
            <a:r>
              <a:rPr lang="en-US" dirty="0" smtClean="0"/>
              <a:t>	-Tonnage Report Form (Excel) (</a:t>
            </a:r>
            <a:r>
              <a:rPr lang="en-US" dirty="0" smtClean="0">
                <a:solidFill>
                  <a:srgbClr val="FF0000"/>
                </a:solidFill>
              </a:rPr>
              <a:t>MUST BE SIGNED BY CRP</a:t>
            </a:r>
            <a:r>
              <a:rPr lang="en-US" dirty="0" smtClean="0"/>
              <a:t>)  (Revisions permitted until June 15)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-MTG Expenditures Form (Excel)--- List 2020 MTG grant amount, detail any funds used in 2023</a:t>
            </a:r>
          </a:p>
          <a:p>
            <a:pPr marL="0" indent="0">
              <a:buNone/>
            </a:pPr>
            <a:r>
              <a:rPr lang="en-US" dirty="0" smtClean="0"/>
              <a:t>2.)  Signed “Statement of Compliance/Intent” Form (PDF)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-Signed by your MRC (MRC does NOT have to be a CRP) stating they attended a Coordinators Meeting 	in 2023 (must provide date of meeting) and will do so again in 2024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-Must also state intent to tour a Class A Recycling Facility in 2024 (even years only)</a:t>
            </a:r>
          </a:p>
          <a:p>
            <a:pPr marL="0" indent="0">
              <a:buNone/>
            </a:pPr>
            <a:r>
              <a:rPr lang="en-US" dirty="0" smtClean="0"/>
              <a:t>3.)  Signed “Standards for Municipalities” Form (PDF)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-Signed by your Mayor stating your town complied </a:t>
            </a:r>
            <a:r>
              <a:rPr lang="en-US" dirty="0"/>
              <a:t>with the requirements set forth in N.J.A.C </a:t>
            </a:r>
            <a:r>
              <a:rPr lang="en-US" dirty="0" smtClean="0"/>
              <a:t>7:26A-11 in 	2023 and will do so again in 2024.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51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>
                <a:latin typeface="Raleway" panose="020B0503030101060003" pitchFamily="34" charset="0"/>
              </a:rPr>
              <a:t>Where is ALL THIS STUFF?</a:t>
            </a:r>
            <a:r>
              <a:rPr lang="en-US" sz="3600" dirty="0" smtClean="0">
                <a:latin typeface="Raleway" panose="020B0503030101060003" pitchFamily="34" charset="0"/>
              </a:rPr>
              <a:t/>
            </a:r>
            <a:br>
              <a:rPr lang="en-US" sz="3600" dirty="0" smtClean="0">
                <a:latin typeface="Raleway" panose="020B0503030101060003" pitchFamily="34" charset="0"/>
              </a:rPr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Co.ocean.nj.us/recycle</a:t>
            </a:r>
            <a:endParaRPr lang="en-US" sz="2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5335" y="1832966"/>
            <a:ext cx="5744505" cy="474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15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189" y="1170191"/>
            <a:ext cx="10233648" cy="575642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157942"/>
            <a:ext cx="12192000" cy="9975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99213" y="-3409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4000" b="1" dirty="0" smtClean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Raleway" panose="020B0503030101060003" pitchFamily="34" charset="0"/>
              </a:rPr>
              <a:t>Remember The </a:t>
            </a:r>
            <a:r>
              <a:rPr lang="en-US" sz="4000" b="1" dirty="0" smtClean="0">
                <a:solidFill>
                  <a:srgbClr val="00B0F0"/>
                </a:solidFill>
                <a:latin typeface="Raleway" panose="020B0503030101060003" pitchFamily="34" charset="0"/>
              </a:rPr>
              <a:t>FTP</a:t>
            </a:r>
            <a:r>
              <a:rPr lang="en-US" sz="4000" b="1" dirty="0" smtClean="0">
                <a:solidFill>
                  <a:schemeClr val="bg1"/>
                </a:solidFill>
                <a:latin typeface="Raleway" panose="020B0503030101060003" pitchFamily="34" charset="0"/>
              </a:rPr>
              <a:t> is a </a:t>
            </a:r>
            <a:r>
              <a:rPr lang="en-US" sz="4000" b="1" dirty="0" smtClean="0">
                <a:solidFill>
                  <a:srgbClr val="00B0F0"/>
                </a:solidFill>
                <a:latin typeface="Raleway" panose="020B0503030101060003" pitchFamily="34" charset="0"/>
              </a:rPr>
              <a:t>F</a:t>
            </a:r>
            <a:r>
              <a:rPr lang="en-US" sz="4000" b="1" dirty="0" smtClean="0">
                <a:solidFill>
                  <a:schemeClr val="bg1"/>
                </a:solidFill>
                <a:latin typeface="Raleway" panose="020B0503030101060003" pitchFamily="34" charset="0"/>
              </a:rPr>
              <a:t>riend </a:t>
            </a:r>
            <a:r>
              <a:rPr lang="en-US" sz="4000" b="1" dirty="0" smtClean="0">
                <a:solidFill>
                  <a:srgbClr val="00B0F0"/>
                </a:solidFill>
                <a:latin typeface="Raleway" panose="020B0503030101060003" pitchFamily="34" charset="0"/>
              </a:rPr>
              <a:t>T</a:t>
            </a:r>
            <a:r>
              <a:rPr lang="en-US" sz="4000" b="1" dirty="0" smtClean="0">
                <a:solidFill>
                  <a:schemeClr val="bg1"/>
                </a:solidFill>
                <a:latin typeface="Raleway" panose="020B0503030101060003" pitchFamily="34" charset="0"/>
              </a:rPr>
              <a:t>o……</a:t>
            </a:r>
            <a:r>
              <a:rPr lang="en-US" sz="4000" b="1" dirty="0" smtClean="0">
                <a:solidFill>
                  <a:srgbClr val="00B0F0"/>
                </a:solidFill>
                <a:latin typeface="Raleway" panose="020B0503030101060003" pitchFamily="34" charset="0"/>
              </a:rPr>
              <a:t>P</a:t>
            </a:r>
            <a:r>
              <a:rPr lang="en-US" sz="4000" b="1" dirty="0" smtClean="0">
                <a:solidFill>
                  <a:schemeClr val="bg1"/>
                </a:solidFill>
                <a:latin typeface="Raleway" panose="020B0503030101060003" pitchFamily="34" charset="0"/>
              </a:rPr>
              <a:t>eople?</a:t>
            </a:r>
            <a:endParaRPr lang="en-US" sz="3200" b="1" dirty="0">
              <a:solidFill>
                <a:schemeClr val="bg1"/>
              </a:solidFill>
              <a:latin typeface="Raleway" panose="020B0503030101060003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268636" y="4834325"/>
            <a:ext cx="3505201" cy="1338069"/>
          </a:xfr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u="sng" dirty="0" smtClean="0"/>
              <a:t>ocgsftp.co.ocean.nj.us</a:t>
            </a: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Username</a:t>
            </a:r>
            <a:r>
              <a:rPr lang="en-US" sz="2000" dirty="0"/>
              <a:t>: </a:t>
            </a:r>
            <a:r>
              <a:rPr lang="en-US" sz="2000" dirty="0" err="1" smtClean="0"/>
              <a:t>SWMVendorFTP</a:t>
            </a: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Password</a:t>
            </a:r>
            <a:r>
              <a:rPr lang="en-US" sz="2000" dirty="0"/>
              <a:t>: Vend4SWM_FTP!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734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179196" y="1275752"/>
            <a:ext cx="2839571" cy="508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Remember to use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idx="1"/>
          </p:nvPr>
        </p:nvSpPr>
        <p:spPr/>
      </p:sp>
      <p:sp>
        <p:nvSpPr>
          <p:cNvPr id="16" name="Text Placeholder 15"/>
          <p:cNvSpPr>
            <a:spLocks noGrp="1"/>
          </p:cNvSpPr>
          <p:nvPr>
            <p:ph type="body" sz="half" idx="2"/>
          </p:nvPr>
        </p:nvSpPr>
        <p:spPr>
          <a:xfrm>
            <a:off x="866512" y="2150533"/>
            <a:ext cx="3932237" cy="2150533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157942"/>
            <a:ext cx="12192000" cy="9975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99213" y="-3409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chemeClr val="bg1"/>
                </a:solidFill>
                <a:latin typeface="Raleway" panose="020B0503030101060003" pitchFamily="34" charset="0"/>
              </a:rPr>
              <a:t>Items to report</a:t>
            </a:r>
            <a:endParaRPr lang="en-US" sz="3200" b="1" dirty="0">
              <a:solidFill>
                <a:schemeClr val="bg1"/>
              </a:solidFill>
              <a:latin typeface="Raleway" panose="020B0503030101060003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8599" y="520759"/>
            <a:ext cx="5958945" cy="388668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666" y="2736031"/>
            <a:ext cx="5139244" cy="3796838"/>
          </a:xfrm>
          <a:prstGeom prst="rect">
            <a:avLst/>
          </a:prstGeom>
        </p:spPr>
      </p:pic>
      <p:graphicFrame>
        <p:nvGraphicFramePr>
          <p:cNvPr id="20" name="Diagram 19"/>
          <p:cNvGraphicFramePr/>
          <p:nvPr>
            <p:extLst>
              <p:ext uri="{D42A27DB-BD31-4B8C-83A1-F6EECF244321}">
                <p14:modId xmlns:p14="http://schemas.microsoft.com/office/powerpoint/2010/main" val="4097465147"/>
              </p:ext>
            </p:extLst>
          </p:nvPr>
        </p:nvGraphicFramePr>
        <p:xfrm>
          <a:off x="1023387" y="1849301"/>
          <a:ext cx="3151188" cy="4683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97349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Residential Sector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914400" y="2577736"/>
            <a:ext cx="5024846" cy="406690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Ocean County Recycling &amp; Composting Reports</a:t>
            </a:r>
          </a:p>
          <a:p>
            <a:r>
              <a:rPr lang="en-US" sz="2800" b="1" dirty="0" smtClean="0"/>
              <a:t>Special Waste Reports</a:t>
            </a:r>
          </a:p>
          <a:p>
            <a:r>
              <a:rPr lang="en-US" sz="2800" b="1" dirty="0" smtClean="0"/>
              <a:t>Igloo Totals</a:t>
            </a:r>
          </a:p>
          <a:p>
            <a:r>
              <a:rPr lang="en-US" sz="2800" b="1" dirty="0" smtClean="0"/>
              <a:t>Any reports from your municipal recycling centers.</a:t>
            </a:r>
          </a:p>
          <a:p>
            <a:pPr marL="0" indent="0">
              <a:buNone/>
            </a:pPr>
            <a:endParaRPr lang="en-US" sz="2800" b="1" dirty="0" smtClean="0"/>
          </a:p>
          <a:p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8529" y="2491467"/>
            <a:ext cx="4914900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21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Commercial SECTOR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914400" y="2438400"/>
            <a:ext cx="10328366" cy="420624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Industrial is pretty much never a thing (apologies to WM).</a:t>
            </a:r>
          </a:p>
          <a:p>
            <a:r>
              <a:rPr lang="en-US" sz="2800" dirty="0" smtClean="0"/>
              <a:t>Some </a:t>
            </a:r>
            <a:r>
              <a:rPr lang="en-US" sz="2800" dirty="0"/>
              <a:t>companies </a:t>
            </a:r>
            <a:r>
              <a:rPr lang="en-US" sz="2800" dirty="0" smtClean="0"/>
              <a:t>(Colgate</a:t>
            </a:r>
            <a:r>
              <a:rPr lang="en-US" sz="2800" dirty="0"/>
              <a:t>, </a:t>
            </a:r>
            <a:r>
              <a:rPr lang="en-US" sz="2800" dirty="0" smtClean="0"/>
              <a:t>Tri-State), </a:t>
            </a:r>
            <a:r>
              <a:rPr lang="en-US" sz="2800" dirty="0"/>
              <a:t>bring recyclables </a:t>
            </a:r>
            <a:r>
              <a:rPr lang="en-US" sz="2800" dirty="0">
                <a:solidFill>
                  <a:srgbClr val="00B050"/>
                </a:solidFill>
              </a:rPr>
              <a:t>to their </a:t>
            </a:r>
            <a:r>
              <a:rPr lang="en-US" sz="2800" dirty="0" smtClean="0">
                <a:solidFill>
                  <a:srgbClr val="00B050"/>
                </a:solidFill>
              </a:rPr>
              <a:t>facility</a:t>
            </a:r>
            <a:r>
              <a:rPr lang="en-US" sz="2800" dirty="0" smtClean="0"/>
              <a:t> --- those are reports we need to get from them.</a:t>
            </a:r>
          </a:p>
          <a:p>
            <a:r>
              <a:rPr lang="en-US" sz="2800" dirty="0" smtClean="0"/>
              <a:t>Use all other reports (excluding ours) --- WM, Meadowbrook, etc.</a:t>
            </a:r>
          </a:p>
          <a:p>
            <a:r>
              <a:rPr lang="en-US" sz="2800" dirty="0" smtClean="0"/>
              <a:t>Republic does both, </a:t>
            </a:r>
            <a:r>
              <a:rPr lang="en-US" sz="2800" b="1" dirty="0" smtClean="0"/>
              <a:t>request report that separates the material brought to our facility.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4384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Commercial Reports BY Type</a:t>
            </a:r>
            <a:endParaRPr lang="en-US" dirty="0">
              <a:solidFill>
                <a:srgbClr val="0070C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4314823"/>
              </p:ext>
            </p:extLst>
          </p:nvPr>
        </p:nvGraphicFramePr>
        <p:xfrm>
          <a:off x="632242" y="2220414"/>
          <a:ext cx="10927515" cy="3101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1351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758</TotalTime>
  <Words>941</Words>
  <Application>Microsoft Office PowerPoint</Application>
  <PresentationFormat>Widescreen</PresentationFormat>
  <Paragraphs>112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Gill Sans MT</vt:lpstr>
      <vt:lpstr>HGｺﾞｼｯｸE</vt:lpstr>
      <vt:lpstr>Raleway</vt:lpstr>
      <vt:lpstr>Parcel</vt:lpstr>
      <vt:lpstr>MUNICIPAL TONNAGE GRANT PROGRAM</vt:lpstr>
      <vt:lpstr>NJDEP Municipal Tonnage Grant (MTG) Applications</vt:lpstr>
      <vt:lpstr>2023 NJDEP MTG Application</vt:lpstr>
      <vt:lpstr>Where is ALL THIS STUFF?  Co.ocean.nj.us/recycle</vt:lpstr>
      <vt:lpstr>PowerPoint Presentation</vt:lpstr>
      <vt:lpstr>Remember to use</vt:lpstr>
      <vt:lpstr>Residential Sector</vt:lpstr>
      <vt:lpstr>Commercial SECTOR</vt:lpstr>
      <vt:lpstr>Commercial Reports BY Type</vt:lpstr>
      <vt:lpstr>End Markets</vt:lpstr>
      <vt:lpstr>End Market ADDRESSES</vt:lpstr>
      <vt:lpstr>PowerPoint Presentation</vt:lpstr>
      <vt:lpstr>Double Reporting</vt:lpstr>
      <vt:lpstr>Common Reporting Mistakes</vt:lpstr>
      <vt:lpstr>Conversions</vt:lpstr>
      <vt:lpstr>PowerPoint Presentation</vt:lpstr>
      <vt:lpstr>Plan for MRC CHANGES</vt:lpstr>
      <vt:lpstr>CRP Signature is a must</vt:lpstr>
      <vt:lpstr>There's no such thing as a stupid question*</vt:lpstr>
      <vt:lpstr>Thank you</vt:lpstr>
    </vt:vector>
  </TitlesOfParts>
  <Company>County of Ocean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Tonnage Reports</dc:title>
  <dc:creator>Hall, Tanara</dc:creator>
  <cp:lastModifiedBy>McLaughlin, Sean</cp:lastModifiedBy>
  <cp:revision>47</cp:revision>
  <dcterms:created xsi:type="dcterms:W3CDTF">2020-03-16T19:01:24Z</dcterms:created>
  <dcterms:modified xsi:type="dcterms:W3CDTF">2024-04-04T20:07:09Z</dcterms:modified>
</cp:coreProperties>
</file>