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5" r:id="rId3"/>
    <p:sldId id="298" r:id="rId4"/>
    <p:sldId id="266" r:id="rId5"/>
    <p:sldId id="280" r:id="rId6"/>
    <p:sldId id="282" r:id="rId7"/>
    <p:sldId id="296" r:id="rId8"/>
    <p:sldId id="284" r:id="rId9"/>
    <p:sldId id="297" r:id="rId10"/>
    <p:sldId id="274" r:id="rId11"/>
    <p:sldId id="275" r:id="rId12"/>
    <p:sldId id="285" r:id="rId13"/>
    <p:sldId id="265" r:id="rId14"/>
    <p:sldId id="299" r:id="rId15"/>
    <p:sldId id="273" r:id="rId16"/>
    <p:sldId id="286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9CCE2-E9E3-4732-BCB9-B08ABCFC1639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FDDEBD6-4A23-4223-80FA-514CAD6A0B43}">
      <dgm:prSet phldrT="[Text]" custT="1"/>
      <dgm:spPr/>
      <dgm:t>
        <a:bodyPr/>
        <a:lstStyle/>
        <a:p>
          <a:r>
            <a:rPr lang="en-US" sz="1000" dirty="0" smtClean="0"/>
            <a:t>Cranberry Bogs and Lumber Mills - two sustainable industries that shaped Ocean County, presented by Andrew Anderson, Double Trouble State Park</a:t>
          </a:r>
          <a:endParaRPr lang="en-US" sz="1000" dirty="0"/>
        </a:p>
      </dgm:t>
    </dgm:pt>
    <dgm:pt modelId="{98D0E106-A379-4CEC-8A4C-7D4444C4DD95}" type="parTrans" cxnId="{FC46BBD1-F30C-4217-9247-7280968A40E2}">
      <dgm:prSet/>
      <dgm:spPr/>
      <dgm:t>
        <a:bodyPr/>
        <a:lstStyle/>
        <a:p>
          <a:endParaRPr lang="en-US" sz="2000"/>
        </a:p>
      </dgm:t>
    </dgm:pt>
    <dgm:pt modelId="{FE2109DD-FAD3-4810-B52C-ED424D28AF4A}" type="sibTrans" cxnId="{FC46BBD1-F30C-4217-9247-7280968A40E2}">
      <dgm:prSet/>
      <dgm:spPr/>
      <dgm:t>
        <a:bodyPr/>
        <a:lstStyle/>
        <a:p>
          <a:endParaRPr lang="en-US" sz="2000"/>
        </a:p>
      </dgm:t>
    </dgm:pt>
    <dgm:pt modelId="{59F0282E-D5EE-4290-BF2D-32B71B607EAA}">
      <dgm:prSet phldrT="[Text]" custT="1"/>
      <dgm:spPr/>
      <dgm:t>
        <a:bodyPr/>
        <a:lstStyle/>
        <a:p>
          <a:r>
            <a:rPr lang="en-US" sz="1000" dirty="0" smtClean="0"/>
            <a:t>Soil – sustaining the future from the ground up, presented by OCSCD staff and Eileen Miller, South Jersey Resource Conservation and Development Council</a:t>
          </a:r>
          <a:endParaRPr lang="en-US" sz="1000" dirty="0"/>
        </a:p>
      </dgm:t>
    </dgm:pt>
    <dgm:pt modelId="{505F7553-F626-488C-A3DA-D8C2E9556D0B}" type="parTrans" cxnId="{C170BFBE-2575-4B54-B788-5D125BD338F8}">
      <dgm:prSet/>
      <dgm:spPr/>
      <dgm:t>
        <a:bodyPr/>
        <a:lstStyle/>
        <a:p>
          <a:endParaRPr lang="en-US" sz="2000"/>
        </a:p>
      </dgm:t>
    </dgm:pt>
    <dgm:pt modelId="{E5BF5505-1524-4F04-A7C7-7FED8F959574}" type="sibTrans" cxnId="{C170BFBE-2575-4B54-B788-5D125BD338F8}">
      <dgm:prSet/>
      <dgm:spPr/>
      <dgm:t>
        <a:bodyPr/>
        <a:lstStyle/>
        <a:p>
          <a:endParaRPr lang="en-US" sz="2000"/>
        </a:p>
      </dgm:t>
    </dgm:pt>
    <dgm:pt modelId="{2375F26B-F7D9-4AD3-857F-8DF56F948C6B}">
      <dgm:prSet phldrT="[Text]" custT="1"/>
      <dgm:spPr/>
      <dgm:t>
        <a:bodyPr/>
        <a:lstStyle/>
        <a:p>
          <a:r>
            <a:rPr lang="en-US" sz="1000" dirty="0" smtClean="0"/>
            <a:t>Farm to School, presented by Nicole Broadwater, New Jersey Department of Agriculture.</a:t>
          </a:r>
          <a:endParaRPr lang="en-US" sz="1000" dirty="0"/>
        </a:p>
      </dgm:t>
    </dgm:pt>
    <dgm:pt modelId="{D2D36EC7-5996-41CC-A2A6-4E9272BA182B}" type="parTrans" cxnId="{BB877956-1872-44FC-A842-B91A2ECC0EEA}">
      <dgm:prSet/>
      <dgm:spPr/>
      <dgm:t>
        <a:bodyPr/>
        <a:lstStyle/>
        <a:p>
          <a:endParaRPr lang="en-US" sz="2000"/>
        </a:p>
      </dgm:t>
    </dgm:pt>
    <dgm:pt modelId="{934F5C22-8769-478A-B403-9412834F4D0A}" type="sibTrans" cxnId="{BB877956-1872-44FC-A842-B91A2ECC0EEA}">
      <dgm:prSet/>
      <dgm:spPr/>
      <dgm:t>
        <a:bodyPr/>
        <a:lstStyle/>
        <a:p>
          <a:endParaRPr lang="en-US" sz="2000"/>
        </a:p>
      </dgm:t>
    </dgm:pt>
    <dgm:pt modelId="{2AB13D31-E655-42A3-8258-6B3CD9CFDB68}">
      <dgm:prSet phldrT="[Text]" custT="1"/>
      <dgm:spPr/>
      <dgm:t>
        <a:bodyPr/>
        <a:lstStyle/>
        <a:p>
          <a:r>
            <a:rPr lang="en-US" sz="1000" dirty="0" smtClean="0"/>
            <a:t>Jersey-Friendly Yards School Certification, presented by Bailey Sanders, Barnegat Bay Partnership</a:t>
          </a:r>
          <a:endParaRPr lang="en-US" sz="1000" dirty="0"/>
        </a:p>
      </dgm:t>
    </dgm:pt>
    <dgm:pt modelId="{AE0D4832-9725-468B-AB91-083C5D99C40D}" type="parTrans" cxnId="{0382DB20-E97C-40E6-A4A2-EC3AC3C2D313}">
      <dgm:prSet/>
      <dgm:spPr/>
      <dgm:t>
        <a:bodyPr/>
        <a:lstStyle/>
        <a:p>
          <a:endParaRPr lang="en-US" sz="2000"/>
        </a:p>
      </dgm:t>
    </dgm:pt>
    <dgm:pt modelId="{A4D074E7-0994-46A7-BE6D-AFAAF42F314B}" type="sibTrans" cxnId="{0382DB20-E97C-40E6-A4A2-EC3AC3C2D313}">
      <dgm:prSet/>
      <dgm:spPr/>
      <dgm:t>
        <a:bodyPr/>
        <a:lstStyle/>
        <a:p>
          <a:endParaRPr lang="en-US" sz="2000"/>
        </a:p>
      </dgm:t>
    </dgm:pt>
    <dgm:pt modelId="{F0B118FF-05B4-4BAE-8677-B621E97D5747}">
      <dgm:prSet phldrT="[Text]" custT="1"/>
      <dgm:spPr/>
      <dgm:t>
        <a:bodyPr/>
        <a:lstStyle/>
        <a:p>
          <a:r>
            <a:rPr lang="en-US" sz="1000" smtClean="0"/>
            <a:t>Composting </a:t>
          </a:r>
          <a:r>
            <a:rPr lang="en-US" sz="1000" dirty="0" smtClean="0"/>
            <a:t>in the Classroom, presented by Sandra Blaine-Snow and Margaret </a:t>
          </a:r>
          <a:r>
            <a:rPr lang="en-US" sz="1000" dirty="0" err="1" smtClean="0"/>
            <a:t>DeLeon-Rivera</a:t>
          </a:r>
          <a:r>
            <a:rPr lang="en-US" sz="1000" dirty="0" smtClean="0"/>
            <a:t>, Ocean County Department of Solid Waste Management</a:t>
          </a:r>
          <a:endParaRPr lang="en-US" sz="1000" dirty="0"/>
        </a:p>
      </dgm:t>
    </dgm:pt>
    <dgm:pt modelId="{D3BB3079-D3E4-4110-A9C7-79C1C3AA9893}" type="parTrans" cxnId="{69DC4C37-8521-4F93-A84D-62D22B42FAA3}">
      <dgm:prSet/>
      <dgm:spPr/>
      <dgm:t>
        <a:bodyPr/>
        <a:lstStyle/>
        <a:p>
          <a:endParaRPr lang="en-US"/>
        </a:p>
      </dgm:t>
    </dgm:pt>
    <dgm:pt modelId="{B87F107A-F1F4-45AE-9D60-B78D7C881B9F}" type="sibTrans" cxnId="{69DC4C37-8521-4F93-A84D-62D22B42FAA3}">
      <dgm:prSet/>
      <dgm:spPr/>
      <dgm:t>
        <a:bodyPr/>
        <a:lstStyle/>
        <a:p>
          <a:endParaRPr lang="en-US"/>
        </a:p>
      </dgm:t>
    </dgm:pt>
    <dgm:pt modelId="{DFF55470-761F-4B98-A9A2-165850FC7BB8}" type="pres">
      <dgm:prSet presAssocID="{03E9CCE2-E9E3-4732-BCB9-B08ABCFC16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4D3532-7482-4BC1-AAE5-67E4BAC9FE76}" type="pres">
      <dgm:prSet presAssocID="{5FDDEBD6-4A23-4223-80FA-514CAD6A0B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7967D-7A99-4FA4-B722-1C5E5AA1CCCC}" type="pres">
      <dgm:prSet presAssocID="{FE2109DD-FAD3-4810-B52C-ED424D28AF4A}" presName="sibTrans" presStyleCnt="0"/>
      <dgm:spPr/>
    </dgm:pt>
    <dgm:pt modelId="{88314C2A-F5B4-4265-BC98-448B75E5E458}" type="pres">
      <dgm:prSet presAssocID="{59F0282E-D5EE-4290-BF2D-32B71B607E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4744F-4776-43F2-ABF7-413F2F53D379}" type="pres">
      <dgm:prSet presAssocID="{E5BF5505-1524-4F04-A7C7-7FED8F959574}" presName="sibTrans" presStyleCnt="0"/>
      <dgm:spPr/>
    </dgm:pt>
    <dgm:pt modelId="{CE04F5AA-649F-4323-9239-186855067981}" type="pres">
      <dgm:prSet presAssocID="{2375F26B-F7D9-4AD3-857F-8DF56F948C6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B570C-011D-4FC3-8F40-1679A3470E94}" type="pres">
      <dgm:prSet presAssocID="{934F5C22-8769-478A-B403-9412834F4D0A}" presName="sibTrans" presStyleCnt="0"/>
      <dgm:spPr/>
    </dgm:pt>
    <dgm:pt modelId="{6FB91F51-780C-420B-B6D5-321865BDB0AB}" type="pres">
      <dgm:prSet presAssocID="{2AB13D31-E655-42A3-8258-6B3CD9CFDB6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09E6B-B149-497B-80BE-75ECA994554C}" type="pres">
      <dgm:prSet presAssocID="{A4D074E7-0994-46A7-BE6D-AFAAF42F314B}" presName="sibTrans" presStyleCnt="0"/>
      <dgm:spPr/>
    </dgm:pt>
    <dgm:pt modelId="{F1DCFA72-CB52-4A64-BAC2-78C7E732A27E}" type="pres">
      <dgm:prSet presAssocID="{F0B118FF-05B4-4BAE-8677-B621E97D57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0BFBE-2575-4B54-B788-5D125BD338F8}" srcId="{03E9CCE2-E9E3-4732-BCB9-B08ABCFC1639}" destId="{59F0282E-D5EE-4290-BF2D-32B71B607EAA}" srcOrd="1" destOrd="0" parTransId="{505F7553-F626-488C-A3DA-D8C2E9556D0B}" sibTransId="{E5BF5505-1524-4F04-A7C7-7FED8F959574}"/>
    <dgm:cxn modelId="{CE0E93D4-B88C-4DC8-9867-C76CFDC0282C}" type="presOf" srcId="{03E9CCE2-E9E3-4732-BCB9-B08ABCFC1639}" destId="{DFF55470-761F-4B98-A9A2-165850FC7BB8}" srcOrd="0" destOrd="0" presId="urn:microsoft.com/office/officeart/2005/8/layout/default"/>
    <dgm:cxn modelId="{0382DB20-E97C-40E6-A4A2-EC3AC3C2D313}" srcId="{03E9CCE2-E9E3-4732-BCB9-B08ABCFC1639}" destId="{2AB13D31-E655-42A3-8258-6B3CD9CFDB68}" srcOrd="3" destOrd="0" parTransId="{AE0D4832-9725-468B-AB91-083C5D99C40D}" sibTransId="{A4D074E7-0994-46A7-BE6D-AFAAF42F314B}"/>
    <dgm:cxn modelId="{BB877956-1872-44FC-A842-B91A2ECC0EEA}" srcId="{03E9CCE2-E9E3-4732-BCB9-B08ABCFC1639}" destId="{2375F26B-F7D9-4AD3-857F-8DF56F948C6B}" srcOrd="2" destOrd="0" parTransId="{D2D36EC7-5996-41CC-A2A6-4E9272BA182B}" sibTransId="{934F5C22-8769-478A-B403-9412834F4D0A}"/>
    <dgm:cxn modelId="{B7C86DF5-2560-4FEC-80BF-7D0ED3F72BB8}" type="presOf" srcId="{F0B118FF-05B4-4BAE-8677-B621E97D5747}" destId="{F1DCFA72-CB52-4A64-BAC2-78C7E732A27E}" srcOrd="0" destOrd="0" presId="urn:microsoft.com/office/officeart/2005/8/layout/default"/>
    <dgm:cxn modelId="{CA5FA3D2-D7E5-4F96-ACAF-E57A50FF6374}" type="presOf" srcId="{59F0282E-D5EE-4290-BF2D-32B71B607EAA}" destId="{88314C2A-F5B4-4265-BC98-448B75E5E458}" srcOrd="0" destOrd="0" presId="urn:microsoft.com/office/officeart/2005/8/layout/default"/>
    <dgm:cxn modelId="{69DC4C37-8521-4F93-A84D-62D22B42FAA3}" srcId="{03E9CCE2-E9E3-4732-BCB9-B08ABCFC1639}" destId="{F0B118FF-05B4-4BAE-8677-B621E97D5747}" srcOrd="4" destOrd="0" parTransId="{D3BB3079-D3E4-4110-A9C7-79C1C3AA9893}" sibTransId="{B87F107A-F1F4-45AE-9D60-B78D7C881B9F}"/>
    <dgm:cxn modelId="{FE24E40C-8A32-4C81-8CFC-4162D77B7F26}" type="presOf" srcId="{5FDDEBD6-4A23-4223-80FA-514CAD6A0B43}" destId="{354D3532-7482-4BC1-AAE5-67E4BAC9FE76}" srcOrd="0" destOrd="0" presId="urn:microsoft.com/office/officeart/2005/8/layout/default"/>
    <dgm:cxn modelId="{FC46BBD1-F30C-4217-9247-7280968A40E2}" srcId="{03E9CCE2-E9E3-4732-BCB9-B08ABCFC1639}" destId="{5FDDEBD6-4A23-4223-80FA-514CAD6A0B43}" srcOrd="0" destOrd="0" parTransId="{98D0E106-A379-4CEC-8A4C-7D4444C4DD95}" sibTransId="{FE2109DD-FAD3-4810-B52C-ED424D28AF4A}"/>
    <dgm:cxn modelId="{01FB248E-B59D-40E0-A2A3-0E679AEB290F}" type="presOf" srcId="{2AB13D31-E655-42A3-8258-6B3CD9CFDB68}" destId="{6FB91F51-780C-420B-B6D5-321865BDB0AB}" srcOrd="0" destOrd="0" presId="urn:microsoft.com/office/officeart/2005/8/layout/default"/>
    <dgm:cxn modelId="{FB55CE90-68BB-44B2-96D7-E5D4E4EA7AC3}" type="presOf" srcId="{2375F26B-F7D9-4AD3-857F-8DF56F948C6B}" destId="{CE04F5AA-649F-4323-9239-186855067981}" srcOrd="0" destOrd="0" presId="urn:microsoft.com/office/officeart/2005/8/layout/default"/>
    <dgm:cxn modelId="{B6A33FBD-08A3-4F76-8199-47540B1FA72E}" type="presParOf" srcId="{DFF55470-761F-4B98-A9A2-165850FC7BB8}" destId="{354D3532-7482-4BC1-AAE5-67E4BAC9FE76}" srcOrd="0" destOrd="0" presId="urn:microsoft.com/office/officeart/2005/8/layout/default"/>
    <dgm:cxn modelId="{FD06B709-27F6-4336-A422-46B360668AC4}" type="presParOf" srcId="{DFF55470-761F-4B98-A9A2-165850FC7BB8}" destId="{ED77967D-7A99-4FA4-B722-1C5E5AA1CCCC}" srcOrd="1" destOrd="0" presId="urn:microsoft.com/office/officeart/2005/8/layout/default"/>
    <dgm:cxn modelId="{08BE1EDC-C12B-4F3B-8361-1DBFADD570CD}" type="presParOf" srcId="{DFF55470-761F-4B98-A9A2-165850FC7BB8}" destId="{88314C2A-F5B4-4265-BC98-448B75E5E458}" srcOrd="2" destOrd="0" presId="urn:microsoft.com/office/officeart/2005/8/layout/default"/>
    <dgm:cxn modelId="{2E9BC433-63B9-4932-BDAC-1BE109A1055B}" type="presParOf" srcId="{DFF55470-761F-4B98-A9A2-165850FC7BB8}" destId="{C724744F-4776-43F2-ABF7-413F2F53D379}" srcOrd="3" destOrd="0" presId="urn:microsoft.com/office/officeart/2005/8/layout/default"/>
    <dgm:cxn modelId="{89A87731-AB40-4CCE-9CC0-F6AF984B285A}" type="presParOf" srcId="{DFF55470-761F-4B98-A9A2-165850FC7BB8}" destId="{CE04F5AA-649F-4323-9239-186855067981}" srcOrd="4" destOrd="0" presId="urn:microsoft.com/office/officeart/2005/8/layout/default"/>
    <dgm:cxn modelId="{567F81D5-6E9C-4FB9-BCE7-58492C6C45D4}" type="presParOf" srcId="{DFF55470-761F-4B98-A9A2-165850FC7BB8}" destId="{D3CB570C-011D-4FC3-8F40-1679A3470E94}" srcOrd="5" destOrd="0" presId="urn:microsoft.com/office/officeart/2005/8/layout/default"/>
    <dgm:cxn modelId="{32518297-ECC9-4423-B1CB-0DEABE29AADD}" type="presParOf" srcId="{DFF55470-761F-4B98-A9A2-165850FC7BB8}" destId="{6FB91F51-780C-420B-B6D5-321865BDB0AB}" srcOrd="6" destOrd="0" presId="urn:microsoft.com/office/officeart/2005/8/layout/default"/>
    <dgm:cxn modelId="{E62455B7-9DD3-46EE-9207-92C00BBFCA45}" type="presParOf" srcId="{DFF55470-761F-4B98-A9A2-165850FC7BB8}" destId="{71A09E6B-B149-497B-80BE-75ECA994554C}" srcOrd="7" destOrd="0" presId="urn:microsoft.com/office/officeart/2005/8/layout/default"/>
    <dgm:cxn modelId="{EAAD4B06-CBED-4242-9201-73F2BB48329F}" type="presParOf" srcId="{DFF55470-761F-4B98-A9A2-165850FC7BB8}" destId="{F1DCFA72-CB52-4A64-BAC2-78C7E732A27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88DA7-7F29-48BB-800E-AB19A0A84EC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D521EF8-A241-465F-A60D-F6D30C600208}">
      <dgm:prSet phldrT="[Text]"/>
      <dgm:spPr/>
      <dgm:t>
        <a:bodyPr/>
        <a:lstStyle/>
        <a:p>
          <a:r>
            <a:rPr lang="en-US" dirty="0" smtClean="0"/>
            <a:t>Navigating </a:t>
          </a:r>
          <a:r>
            <a:rPr lang="en-US" dirty="0" err="1" smtClean="0"/>
            <a:t>Microplastics</a:t>
          </a:r>
          <a:r>
            <a:rPr lang="en-US" dirty="0" smtClean="0"/>
            <a:t>, presented by Mindy Voss, Alaina </a:t>
          </a:r>
          <a:r>
            <a:rPr lang="en-US" dirty="0" err="1" smtClean="0"/>
            <a:t>Perdon</a:t>
          </a:r>
          <a:r>
            <a:rPr lang="en-US" dirty="0" smtClean="0"/>
            <a:t> and Rosemary Higgins, NJ Sea Grant Consortium</a:t>
          </a:r>
          <a:endParaRPr lang="en-US" dirty="0"/>
        </a:p>
      </dgm:t>
    </dgm:pt>
    <dgm:pt modelId="{722A9F3B-4F34-4BAE-90EC-1307FE774458}" type="parTrans" cxnId="{F05E5105-BD16-4755-9659-A028608C66CD}">
      <dgm:prSet/>
      <dgm:spPr/>
      <dgm:t>
        <a:bodyPr/>
        <a:lstStyle/>
        <a:p>
          <a:endParaRPr lang="en-US"/>
        </a:p>
      </dgm:t>
    </dgm:pt>
    <dgm:pt modelId="{41E34B89-7C03-45C0-82F7-FF710637604D}" type="sibTrans" cxnId="{F05E5105-BD16-4755-9659-A028608C66CD}">
      <dgm:prSet/>
      <dgm:spPr/>
      <dgm:t>
        <a:bodyPr/>
        <a:lstStyle/>
        <a:p>
          <a:endParaRPr lang="en-US"/>
        </a:p>
      </dgm:t>
    </dgm:pt>
    <dgm:pt modelId="{EB631790-CB56-4C7E-8473-D654488A17CA}">
      <dgm:prSet phldrT="[Text]"/>
      <dgm:spPr/>
      <dgm:t>
        <a:bodyPr/>
        <a:lstStyle/>
        <a:p>
          <a:r>
            <a:rPr lang="en-US" dirty="0" smtClean="0"/>
            <a:t>Trash in the Environment – clean-up and ecology walk, presented by Tanara Hall, Ocean County Department of Solid Waste Management and Chris Claus, Ocean County Parks &amp; Recreation</a:t>
          </a:r>
          <a:endParaRPr lang="en-US" dirty="0"/>
        </a:p>
      </dgm:t>
    </dgm:pt>
    <dgm:pt modelId="{306314D1-FC23-4C32-A565-1070311A04F3}" type="parTrans" cxnId="{65DF517A-684A-4A98-903C-D6BAF28085C4}">
      <dgm:prSet/>
      <dgm:spPr/>
      <dgm:t>
        <a:bodyPr/>
        <a:lstStyle/>
        <a:p>
          <a:endParaRPr lang="en-US"/>
        </a:p>
      </dgm:t>
    </dgm:pt>
    <dgm:pt modelId="{1018925F-E20A-43DD-9C4F-97032870D52D}" type="sibTrans" cxnId="{65DF517A-684A-4A98-903C-D6BAF28085C4}">
      <dgm:prSet/>
      <dgm:spPr/>
      <dgm:t>
        <a:bodyPr/>
        <a:lstStyle/>
        <a:p>
          <a:endParaRPr lang="en-US"/>
        </a:p>
      </dgm:t>
    </dgm:pt>
    <dgm:pt modelId="{DB8BF130-29BF-47C1-9596-8BEEBC19ADE7}">
      <dgm:prSet phldrT="[Text]"/>
      <dgm:spPr/>
      <dgm:t>
        <a:bodyPr/>
        <a:lstStyle/>
        <a:p>
          <a:r>
            <a:rPr lang="en-US" dirty="0" smtClean="0"/>
            <a:t>Effects of Marine Debris on Wildlife, presented by Kaitlin Gannon, Jacques Cousteau National Estuarine Research Reserve</a:t>
          </a:r>
          <a:endParaRPr lang="en-US" dirty="0"/>
        </a:p>
      </dgm:t>
    </dgm:pt>
    <dgm:pt modelId="{48295214-8A3D-4B6F-9E81-047BB528006F}" type="parTrans" cxnId="{453A3329-5BB6-443D-ABF2-459743EBCCC0}">
      <dgm:prSet/>
      <dgm:spPr/>
      <dgm:t>
        <a:bodyPr/>
        <a:lstStyle/>
        <a:p>
          <a:endParaRPr lang="en-US"/>
        </a:p>
      </dgm:t>
    </dgm:pt>
    <dgm:pt modelId="{E7CDAE0C-5EC9-4D52-9F3A-AC03D4645C37}" type="sibTrans" cxnId="{453A3329-5BB6-443D-ABF2-459743EBCCC0}">
      <dgm:prSet/>
      <dgm:spPr/>
      <dgm:t>
        <a:bodyPr/>
        <a:lstStyle/>
        <a:p>
          <a:endParaRPr lang="en-US"/>
        </a:p>
      </dgm:t>
    </dgm:pt>
    <dgm:pt modelId="{92FDD732-1A9F-4F93-9224-D3F3B078F417}">
      <dgm:prSet phldrT="[Text]"/>
      <dgm:spPr/>
      <dgm:t>
        <a:bodyPr/>
        <a:lstStyle/>
        <a:p>
          <a:r>
            <a:rPr lang="en-US" dirty="0" smtClean="0"/>
            <a:t>Plastics and Climate – how our consumption controls our survival, presented by Jennifer </a:t>
          </a:r>
          <a:r>
            <a:rPr lang="en-US" dirty="0" err="1" smtClean="0"/>
            <a:t>Lengares</a:t>
          </a:r>
          <a:r>
            <a:rPr lang="en-US" dirty="0" smtClean="0"/>
            <a:t> Meyer, </a:t>
          </a:r>
          <a:r>
            <a:rPr lang="en-US" err="1" smtClean="0"/>
            <a:t>Jenkinsons</a:t>
          </a:r>
          <a:r>
            <a:rPr lang="en-US" smtClean="0"/>
            <a:t> Aquarium</a:t>
          </a:r>
          <a:endParaRPr lang="en-US" dirty="0"/>
        </a:p>
      </dgm:t>
    </dgm:pt>
    <dgm:pt modelId="{4541EDE1-68E6-42D0-B3F5-AE5CCF83CE3F}" type="parTrans" cxnId="{7C7B3A5F-05DD-467F-AA12-1830A6A2CBAD}">
      <dgm:prSet/>
      <dgm:spPr/>
      <dgm:t>
        <a:bodyPr/>
        <a:lstStyle/>
        <a:p>
          <a:endParaRPr lang="en-US"/>
        </a:p>
      </dgm:t>
    </dgm:pt>
    <dgm:pt modelId="{857D0904-08C2-4C07-8E35-DCA8FDB64E31}" type="sibTrans" cxnId="{7C7B3A5F-05DD-467F-AA12-1830A6A2CBAD}">
      <dgm:prSet/>
      <dgm:spPr/>
      <dgm:t>
        <a:bodyPr/>
        <a:lstStyle/>
        <a:p>
          <a:endParaRPr lang="en-US"/>
        </a:p>
      </dgm:t>
    </dgm:pt>
    <dgm:pt modelId="{87569078-FB69-4494-9020-0996C4B33F8F}" type="pres">
      <dgm:prSet presAssocID="{37788DA7-7F29-48BB-800E-AB19A0A84E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77CAF-0D20-448D-8F00-24ECF7878F83}" type="pres">
      <dgm:prSet presAssocID="{6D521EF8-A241-465F-A60D-F6D30C6002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C2D74-4C6F-44AC-8F58-979E2F8DA3EA}" type="pres">
      <dgm:prSet presAssocID="{41E34B89-7C03-45C0-82F7-FF710637604D}" presName="sibTrans" presStyleCnt="0"/>
      <dgm:spPr/>
    </dgm:pt>
    <dgm:pt modelId="{00AD2AB9-CB8A-4A7A-8607-3177305E2F9A}" type="pres">
      <dgm:prSet presAssocID="{EB631790-CB56-4C7E-8473-D654488A17C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07126-6A63-4671-9BCC-50B5ED5F4FEF}" type="pres">
      <dgm:prSet presAssocID="{1018925F-E20A-43DD-9C4F-97032870D52D}" presName="sibTrans" presStyleCnt="0"/>
      <dgm:spPr/>
    </dgm:pt>
    <dgm:pt modelId="{D5159429-FED0-4939-B75D-D7EEEDAF3D86}" type="pres">
      <dgm:prSet presAssocID="{DB8BF130-29BF-47C1-9596-8BEEBC19AD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1333F-D07B-4B1F-8551-3775E459589C}" type="pres">
      <dgm:prSet presAssocID="{E7CDAE0C-5EC9-4D52-9F3A-AC03D4645C37}" presName="sibTrans" presStyleCnt="0"/>
      <dgm:spPr/>
    </dgm:pt>
    <dgm:pt modelId="{4C7973B0-6528-4D23-AC6F-03A9E7BDD14F}" type="pres">
      <dgm:prSet presAssocID="{92FDD732-1A9F-4F93-9224-D3F3B078F4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757DC1-26C2-4A42-868A-96E462AB6A22}" type="presOf" srcId="{6D521EF8-A241-465F-A60D-F6D30C600208}" destId="{8EC77CAF-0D20-448D-8F00-24ECF7878F83}" srcOrd="0" destOrd="0" presId="urn:microsoft.com/office/officeart/2005/8/layout/default"/>
    <dgm:cxn modelId="{65DF517A-684A-4A98-903C-D6BAF28085C4}" srcId="{37788DA7-7F29-48BB-800E-AB19A0A84EC1}" destId="{EB631790-CB56-4C7E-8473-D654488A17CA}" srcOrd="1" destOrd="0" parTransId="{306314D1-FC23-4C32-A565-1070311A04F3}" sibTransId="{1018925F-E20A-43DD-9C4F-97032870D52D}"/>
    <dgm:cxn modelId="{453A3329-5BB6-443D-ABF2-459743EBCCC0}" srcId="{37788DA7-7F29-48BB-800E-AB19A0A84EC1}" destId="{DB8BF130-29BF-47C1-9596-8BEEBC19ADE7}" srcOrd="2" destOrd="0" parTransId="{48295214-8A3D-4B6F-9E81-047BB528006F}" sibTransId="{E7CDAE0C-5EC9-4D52-9F3A-AC03D4645C37}"/>
    <dgm:cxn modelId="{E25B9BCA-0618-401B-9CBB-1443E9ED4686}" type="presOf" srcId="{37788DA7-7F29-48BB-800E-AB19A0A84EC1}" destId="{87569078-FB69-4494-9020-0996C4B33F8F}" srcOrd="0" destOrd="0" presId="urn:microsoft.com/office/officeart/2005/8/layout/default"/>
    <dgm:cxn modelId="{F1A8F13D-7A70-487F-A9DA-843E0920BB5D}" type="presOf" srcId="{92FDD732-1A9F-4F93-9224-D3F3B078F417}" destId="{4C7973B0-6528-4D23-AC6F-03A9E7BDD14F}" srcOrd="0" destOrd="0" presId="urn:microsoft.com/office/officeart/2005/8/layout/default"/>
    <dgm:cxn modelId="{F05E5105-BD16-4755-9659-A028608C66CD}" srcId="{37788DA7-7F29-48BB-800E-AB19A0A84EC1}" destId="{6D521EF8-A241-465F-A60D-F6D30C600208}" srcOrd="0" destOrd="0" parTransId="{722A9F3B-4F34-4BAE-90EC-1307FE774458}" sibTransId="{41E34B89-7C03-45C0-82F7-FF710637604D}"/>
    <dgm:cxn modelId="{AC165F4B-6A87-4403-AD9E-F5B459269453}" type="presOf" srcId="{EB631790-CB56-4C7E-8473-D654488A17CA}" destId="{00AD2AB9-CB8A-4A7A-8607-3177305E2F9A}" srcOrd="0" destOrd="0" presId="urn:microsoft.com/office/officeart/2005/8/layout/default"/>
    <dgm:cxn modelId="{7C7B3A5F-05DD-467F-AA12-1830A6A2CBAD}" srcId="{37788DA7-7F29-48BB-800E-AB19A0A84EC1}" destId="{92FDD732-1A9F-4F93-9224-D3F3B078F417}" srcOrd="3" destOrd="0" parTransId="{4541EDE1-68E6-42D0-B3F5-AE5CCF83CE3F}" sibTransId="{857D0904-08C2-4C07-8E35-DCA8FDB64E31}"/>
    <dgm:cxn modelId="{F8230EEC-C9F2-47B1-858F-E07D6C6BB1EC}" type="presOf" srcId="{DB8BF130-29BF-47C1-9596-8BEEBC19ADE7}" destId="{D5159429-FED0-4939-B75D-D7EEEDAF3D86}" srcOrd="0" destOrd="0" presId="urn:microsoft.com/office/officeart/2005/8/layout/default"/>
    <dgm:cxn modelId="{96E2917A-3487-44AB-A969-C8111AA910C7}" type="presParOf" srcId="{87569078-FB69-4494-9020-0996C4B33F8F}" destId="{8EC77CAF-0D20-448D-8F00-24ECF7878F83}" srcOrd="0" destOrd="0" presId="urn:microsoft.com/office/officeart/2005/8/layout/default"/>
    <dgm:cxn modelId="{C1D9B178-BF49-47AF-B684-876ED9C7A81B}" type="presParOf" srcId="{87569078-FB69-4494-9020-0996C4B33F8F}" destId="{49CC2D74-4C6F-44AC-8F58-979E2F8DA3EA}" srcOrd="1" destOrd="0" presId="urn:microsoft.com/office/officeart/2005/8/layout/default"/>
    <dgm:cxn modelId="{0C5BF931-53D5-41F4-8D67-CB5849621ACF}" type="presParOf" srcId="{87569078-FB69-4494-9020-0996C4B33F8F}" destId="{00AD2AB9-CB8A-4A7A-8607-3177305E2F9A}" srcOrd="2" destOrd="0" presId="urn:microsoft.com/office/officeart/2005/8/layout/default"/>
    <dgm:cxn modelId="{4BDB21B2-39A2-4038-9FF5-EA431AAE171D}" type="presParOf" srcId="{87569078-FB69-4494-9020-0996C4B33F8F}" destId="{0F907126-6A63-4671-9BCC-50B5ED5F4FEF}" srcOrd="3" destOrd="0" presId="urn:microsoft.com/office/officeart/2005/8/layout/default"/>
    <dgm:cxn modelId="{9512786B-D49D-4146-89E3-C70945F8A9E4}" type="presParOf" srcId="{87569078-FB69-4494-9020-0996C4B33F8F}" destId="{D5159429-FED0-4939-B75D-D7EEEDAF3D86}" srcOrd="4" destOrd="0" presId="urn:microsoft.com/office/officeart/2005/8/layout/default"/>
    <dgm:cxn modelId="{44FBA6BF-2277-4C26-B15D-A432ADA81CAB}" type="presParOf" srcId="{87569078-FB69-4494-9020-0996C4B33F8F}" destId="{6431333F-D07B-4B1F-8551-3775E459589C}" srcOrd="5" destOrd="0" presId="urn:microsoft.com/office/officeart/2005/8/layout/default"/>
    <dgm:cxn modelId="{3CAA5386-2378-4497-8360-406853230458}" type="presParOf" srcId="{87569078-FB69-4494-9020-0996C4B33F8F}" destId="{4C7973B0-6528-4D23-AC6F-03A9E7BDD1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D3532-7482-4BC1-AAE5-67E4BAC9FE76}">
      <dsp:nvSpPr>
        <dsp:cNvPr id="0" name=""/>
        <dsp:cNvSpPr/>
      </dsp:nvSpPr>
      <dsp:spPr>
        <a:xfrm>
          <a:off x="754850" y="895"/>
          <a:ext cx="1910506" cy="11463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Cranberry Bogs and Lumber Mills - two sustainable industries that shaped Ocean County, presented by Andrew Anderson, Double Trouble State Park</a:t>
          </a:r>
          <a:endParaRPr lang="en-US" sz="1000" kern="1200" dirty="0"/>
        </a:p>
      </dsp:txBody>
      <dsp:txXfrm>
        <a:off x="754850" y="895"/>
        <a:ext cx="1910506" cy="1146304"/>
      </dsp:txXfrm>
    </dsp:sp>
    <dsp:sp modelId="{88314C2A-F5B4-4265-BC98-448B75E5E458}">
      <dsp:nvSpPr>
        <dsp:cNvPr id="0" name=""/>
        <dsp:cNvSpPr/>
      </dsp:nvSpPr>
      <dsp:spPr>
        <a:xfrm>
          <a:off x="754850" y="1338250"/>
          <a:ext cx="1910506" cy="11463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Soil – sustaining the future from the ground up, presented by OCSCD staff and Eileen Miller, South Jersey Resource Conservation and Development Council</a:t>
          </a:r>
          <a:endParaRPr lang="en-US" sz="1000" kern="1200" dirty="0"/>
        </a:p>
      </dsp:txBody>
      <dsp:txXfrm>
        <a:off x="754850" y="1338250"/>
        <a:ext cx="1910506" cy="1146304"/>
      </dsp:txXfrm>
    </dsp:sp>
    <dsp:sp modelId="{CE04F5AA-649F-4323-9239-186855067981}">
      <dsp:nvSpPr>
        <dsp:cNvPr id="0" name=""/>
        <dsp:cNvSpPr/>
      </dsp:nvSpPr>
      <dsp:spPr>
        <a:xfrm>
          <a:off x="754850" y="2675605"/>
          <a:ext cx="1910506" cy="11463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Farm to School, presented by Nicole Broadwater, New Jersey Department of Agriculture.</a:t>
          </a:r>
          <a:endParaRPr lang="en-US" sz="1000" kern="1200" dirty="0"/>
        </a:p>
      </dsp:txBody>
      <dsp:txXfrm>
        <a:off x="754850" y="2675605"/>
        <a:ext cx="1910506" cy="1146304"/>
      </dsp:txXfrm>
    </dsp:sp>
    <dsp:sp modelId="{6FB91F51-780C-420B-B6D5-321865BDB0AB}">
      <dsp:nvSpPr>
        <dsp:cNvPr id="0" name=""/>
        <dsp:cNvSpPr/>
      </dsp:nvSpPr>
      <dsp:spPr>
        <a:xfrm>
          <a:off x="754850" y="4012960"/>
          <a:ext cx="1910506" cy="11463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Jersey-Friendly Yards School Certification, presented by Bailey Sanders, Barnegat Bay Partnership</a:t>
          </a:r>
          <a:endParaRPr lang="en-US" sz="1000" kern="1200" dirty="0"/>
        </a:p>
      </dsp:txBody>
      <dsp:txXfrm>
        <a:off x="754850" y="4012960"/>
        <a:ext cx="1910506" cy="1146304"/>
      </dsp:txXfrm>
    </dsp:sp>
    <dsp:sp modelId="{F1DCFA72-CB52-4A64-BAC2-78C7E732A27E}">
      <dsp:nvSpPr>
        <dsp:cNvPr id="0" name=""/>
        <dsp:cNvSpPr/>
      </dsp:nvSpPr>
      <dsp:spPr>
        <a:xfrm>
          <a:off x="754850" y="5350314"/>
          <a:ext cx="1910506" cy="11463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Composting </a:t>
          </a:r>
          <a:r>
            <a:rPr lang="en-US" sz="1000" kern="1200" dirty="0" smtClean="0"/>
            <a:t>in the Classroom, presented by Sandra Blaine-Snow and Margaret </a:t>
          </a:r>
          <a:r>
            <a:rPr lang="en-US" sz="1000" kern="1200" dirty="0" err="1" smtClean="0"/>
            <a:t>DeLeon-Rivera</a:t>
          </a:r>
          <a:r>
            <a:rPr lang="en-US" sz="1000" kern="1200" dirty="0" smtClean="0"/>
            <a:t>, Ocean County Department of Solid Waste Management</a:t>
          </a:r>
          <a:endParaRPr lang="en-US" sz="1000" kern="1200" dirty="0"/>
        </a:p>
      </dsp:txBody>
      <dsp:txXfrm>
        <a:off x="754850" y="5350314"/>
        <a:ext cx="1910506" cy="1146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77CAF-0D20-448D-8F00-24ECF7878F83}">
      <dsp:nvSpPr>
        <dsp:cNvPr id="0" name=""/>
        <dsp:cNvSpPr/>
      </dsp:nvSpPr>
      <dsp:spPr>
        <a:xfrm>
          <a:off x="1021041" y="5030"/>
          <a:ext cx="2106909" cy="12641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Navigating </a:t>
          </a:r>
          <a:r>
            <a:rPr lang="en-US" sz="1200" kern="1200" dirty="0" err="1" smtClean="0"/>
            <a:t>Microplastics</a:t>
          </a:r>
          <a:r>
            <a:rPr lang="en-US" sz="1200" kern="1200" dirty="0" smtClean="0"/>
            <a:t>, presented by Mindy Voss, Alaina </a:t>
          </a:r>
          <a:r>
            <a:rPr lang="en-US" sz="1200" kern="1200" dirty="0" err="1" smtClean="0"/>
            <a:t>Perdon</a:t>
          </a:r>
          <a:r>
            <a:rPr lang="en-US" sz="1200" kern="1200" dirty="0" smtClean="0"/>
            <a:t> and Rosemary Higgins, NJ Sea Grant Consortium</a:t>
          </a:r>
          <a:endParaRPr lang="en-US" sz="1200" kern="1200" dirty="0"/>
        </a:p>
      </dsp:txBody>
      <dsp:txXfrm>
        <a:off x="1021041" y="5030"/>
        <a:ext cx="2106909" cy="1264146"/>
      </dsp:txXfrm>
    </dsp:sp>
    <dsp:sp modelId="{00AD2AB9-CB8A-4A7A-8607-3177305E2F9A}">
      <dsp:nvSpPr>
        <dsp:cNvPr id="0" name=""/>
        <dsp:cNvSpPr/>
      </dsp:nvSpPr>
      <dsp:spPr>
        <a:xfrm>
          <a:off x="1021041" y="1479867"/>
          <a:ext cx="2106909" cy="12641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Trash in the Environment – clean-up and ecology walk, presented by Tanara Hall, Ocean County Department of Solid Waste Management and Chris Claus, Ocean County Parks &amp; Recreation</a:t>
          </a:r>
          <a:endParaRPr lang="en-US" sz="1200" kern="1200" dirty="0"/>
        </a:p>
      </dsp:txBody>
      <dsp:txXfrm>
        <a:off x="1021041" y="1479867"/>
        <a:ext cx="2106909" cy="1264146"/>
      </dsp:txXfrm>
    </dsp:sp>
    <dsp:sp modelId="{D5159429-FED0-4939-B75D-D7EEEDAF3D86}">
      <dsp:nvSpPr>
        <dsp:cNvPr id="0" name=""/>
        <dsp:cNvSpPr/>
      </dsp:nvSpPr>
      <dsp:spPr>
        <a:xfrm>
          <a:off x="1021041" y="2954704"/>
          <a:ext cx="2106909" cy="12641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Effects of Marine Debris on Wildlife, presented by Kaitlin Gannon, Jacques Cousteau National Estuarine Research Reserve</a:t>
          </a:r>
          <a:endParaRPr lang="en-US" sz="1200" kern="1200" dirty="0"/>
        </a:p>
      </dsp:txBody>
      <dsp:txXfrm>
        <a:off x="1021041" y="2954704"/>
        <a:ext cx="2106909" cy="1264146"/>
      </dsp:txXfrm>
    </dsp:sp>
    <dsp:sp modelId="{4C7973B0-6528-4D23-AC6F-03A9E7BDD14F}">
      <dsp:nvSpPr>
        <dsp:cNvPr id="0" name=""/>
        <dsp:cNvSpPr/>
      </dsp:nvSpPr>
      <dsp:spPr>
        <a:xfrm>
          <a:off x="1021041" y="4429541"/>
          <a:ext cx="2106909" cy="12641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Plastics and Climate – how our consumption controls our survival, presented by Jennifer </a:t>
          </a:r>
          <a:r>
            <a:rPr lang="en-US" sz="1200" kern="1200" dirty="0" err="1" smtClean="0"/>
            <a:t>Lengares</a:t>
          </a:r>
          <a:r>
            <a:rPr lang="en-US" sz="1200" kern="1200" dirty="0" smtClean="0"/>
            <a:t> Meyer, </a:t>
          </a:r>
          <a:r>
            <a:rPr lang="en-US" sz="1200" kern="1200" err="1" smtClean="0"/>
            <a:t>Jenkinsons</a:t>
          </a:r>
          <a:r>
            <a:rPr lang="en-US" sz="1200" kern="1200" smtClean="0"/>
            <a:t> Aquarium</a:t>
          </a:r>
          <a:endParaRPr lang="en-US" sz="1200" kern="1200" dirty="0"/>
        </a:p>
      </dsp:txBody>
      <dsp:txXfrm>
        <a:off x="1021041" y="4429541"/>
        <a:ext cx="2106909" cy="1264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118AD-9E99-4B63-90C6-36811C6E9F3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B879D-1CEE-4D69-AD11-CCFF0D41B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2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5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4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1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9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4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8CCD-122B-4CD8-B526-FE92FC91ED2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bsanders@ocean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1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8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jpe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18" y="0"/>
            <a:ext cx="5502161" cy="692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564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Outreach Materials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3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89" y="713516"/>
            <a:ext cx="7979490" cy="5709065"/>
          </a:xfrm>
        </p:spPr>
      </p:pic>
    </p:spTree>
    <p:extLst>
      <p:ext uri="{BB962C8B-B14F-4D97-AF65-F5344CB8AC3E}">
        <p14:creationId xmlns:p14="http://schemas.microsoft.com/office/powerpoint/2010/main" val="96257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4" y="318101"/>
            <a:ext cx="4852767" cy="6280052"/>
          </a:xfrm>
        </p:spPr>
      </p:pic>
      <p:sp>
        <p:nvSpPr>
          <p:cNvPr id="6" name="Rectangle 5"/>
          <p:cNvSpPr/>
          <p:nvPr/>
        </p:nvSpPr>
        <p:spPr>
          <a:xfrm>
            <a:off x="6437078" y="3104184"/>
            <a:ext cx="5255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Raleway" panose="020B0503030101060003" pitchFamily="34" charset="0"/>
              </a:rPr>
              <a:t>Please take some</a:t>
            </a:r>
            <a:endParaRPr lang="en-US" sz="40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7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2" y="184321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225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Events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9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6923" cy="1325563"/>
          </a:xfrm>
        </p:spPr>
        <p:txBody>
          <a:bodyPr/>
          <a:lstStyle/>
          <a:p>
            <a:r>
              <a:rPr lang="en-US" b="1" dirty="0">
                <a:latin typeface="Raleway" panose="020B0503030101060003" pitchFamily="34" charset="0"/>
              </a:rPr>
              <a:t>Swap &amp; Share Sessions (Free to attend</a:t>
            </a:r>
            <a:r>
              <a:rPr lang="en-US" b="1" dirty="0" smtClean="0">
                <a:latin typeface="Raleway" panose="020B0503030101060003" pitchFamily="34" charset="0"/>
              </a:rPr>
              <a:t>!)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Southern </a:t>
            </a:r>
            <a:r>
              <a:rPr lang="en-US" b="1" dirty="0"/>
              <a:t>Session — May 1st </a:t>
            </a:r>
            <a:endParaRPr lang="en-US" dirty="0"/>
          </a:p>
          <a:p>
            <a:r>
              <a:rPr lang="en-US" dirty="0"/>
              <a:t>Long Beach Township Field Station</a:t>
            </a:r>
          </a:p>
          <a:p>
            <a:r>
              <a:rPr lang="en-US" dirty="0"/>
              <a:t>127 W Osborn Ave, Holgate, NJ 08008</a:t>
            </a:r>
          </a:p>
          <a:p>
            <a:r>
              <a:rPr lang="en-US" dirty="0"/>
              <a:t>10am-12pm</a:t>
            </a:r>
          </a:p>
          <a:p>
            <a:r>
              <a:rPr lang="en-US" dirty="0"/>
              <a:t>(address may show as Beach Haven on GPS)</a:t>
            </a:r>
          </a:p>
          <a:p>
            <a:endParaRPr lang="en-US" dirty="0"/>
          </a:p>
        </p:txBody>
      </p:sp>
      <p:pic>
        <p:nvPicPr>
          <p:cNvPr id="1026" name="Picture 2" descr="Association of New Jersey Recycler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37" y="5003677"/>
            <a:ext cx="839152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9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28" y="266270"/>
            <a:ext cx="3812888" cy="628005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69" y="266270"/>
            <a:ext cx="4852769" cy="62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8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44" y="1027906"/>
            <a:ext cx="7062312" cy="5052854"/>
          </a:xfrm>
        </p:spPr>
      </p:pic>
    </p:spTree>
    <p:extLst>
      <p:ext uri="{BB962C8B-B14F-4D97-AF65-F5344CB8AC3E}">
        <p14:creationId xmlns:p14="http://schemas.microsoft.com/office/powerpoint/2010/main" val="97962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5563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Thank you!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3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443920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8816" y="2186676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Composting Tonnages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831397"/>
              </p:ext>
            </p:extLst>
          </p:nvPr>
        </p:nvGraphicFramePr>
        <p:xfrm>
          <a:off x="1231563" y="1960680"/>
          <a:ext cx="4374235" cy="4013163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2167413">
                  <a:extLst>
                    <a:ext uri="{9D8B030D-6E8A-4147-A177-3AD203B41FA5}">
                      <a16:colId xmlns:a16="http://schemas.microsoft.com/office/drawing/2014/main" val="359213109"/>
                    </a:ext>
                  </a:extLst>
                </a:gridCol>
                <a:gridCol w="1103411">
                  <a:extLst>
                    <a:ext uri="{9D8B030D-6E8A-4147-A177-3AD203B41FA5}">
                      <a16:colId xmlns:a16="http://schemas.microsoft.com/office/drawing/2014/main" val="427071694"/>
                    </a:ext>
                  </a:extLst>
                </a:gridCol>
                <a:gridCol w="1103411">
                  <a:extLst>
                    <a:ext uri="{9D8B030D-6E8A-4147-A177-3AD203B41FA5}">
                      <a16:colId xmlns:a16="http://schemas.microsoft.com/office/drawing/2014/main" val="192132289"/>
                    </a:ext>
                  </a:extLst>
                </a:gridCol>
              </a:tblGrid>
              <a:tr h="499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Brush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Leaves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3933031"/>
                  </a:ext>
                </a:extLst>
              </a:tr>
              <a:tr h="36634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Berkeley (BE)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1126.27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57560"/>
                  </a:ext>
                </a:extLst>
              </a:tr>
              <a:tr h="34969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Brick (BR)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563.13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5197.62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922090"/>
                  </a:ext>
                </a:extLst>
              </a:tr>
              <a:tr h="34969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Jackson (JA)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891.63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3118.57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7463148"/>
                  </a:ext>
                </a:extLst>
              </a:tr>
              <a:tr h="34969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LA (LA)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703.92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4366.00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3251479"/>
                  </a:ext>
                </a:extLst>
              </a:tr>
              <a:tr h="34969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LE (LE)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1267.05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2079.05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9539690"/>
                  </a:ext>
                </a:extLst>
              </a:tr>
              <a:tr h="34969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Manchester (MA)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938.56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2286.95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038621"/>
                  </a:ext>
                </a:extLst>
              </a:tr>
              <a:tr h="34969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(OCL)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6625080"/>
                  </a:ext>
                </a:extLst>
              </a:tr>
              <a:tr h="34969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Ma Road Garage (MRG)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2567.27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1457652"/>
                  </a:ext>
                </a:extLst>
              </a:tr>
              <a:tr h="34969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Toms River (TR)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610.06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1663.24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7319253"/>
                  </a:ext>
                </a:extLst>
              </a:tr>
              <a:tr h="34969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6100.61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21278.70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110601"/>
                  </a:ext>
                </a:extLst>
              </a:tr>
            </a:tbl>
          </a:graphicData>
        </a:graphic>
      </p:graphicFrame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3088"/>
            <a:ext cx="5633208" cy="42249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2188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aleway" panose="020B0503030101060003" pitchFamily="34" charset="0"/>
              </a:rPr>
              <a:t>Shared Service Agreement</a:t>
            </a:r>
            <a:endParaRPr lang="en-US" b="1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8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564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Barnegat Bay Blitz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6314" y="1037492"/>
            <a:ext cx="4507523" cy="51394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Ocean County Clean Communities is supporting the event.</a:t>
            </a:r>
          </a:p>
          <a:p>
            <a:r>
              <a:rPr lang="en-US" dirty="0" smtClean="0"/>
              <a:t>If you want to host a Cleanup or want to add Cleanup to the list </a:t>
            </a:r>
            <a:r>
              <a:rPr lang="en-US" dirty="0"/>
              <a:t>contact Bailey Sanders </a:t>
            </a:r>
            <a:r>
              <a:rPr lang="en-US" dirty="0" smtClean="0">
                <a:hlinkClick r:id="rId2"/>
              </a:rPr>
              <a:t>bsanders@ocean.edu</a:t>
            </a:r>
            <a:endParaRPr lang="en-US" dirty="0" smtClean="0"/>
          </a:p>
          <a:p>
            <a:r>
              <a:rPr lang="en-US" dirty="0" smtClean="0"/>
              <a:t>If you are participating take some goodies!</a:t>
            </a:r>
          </a:p>
          <a:p>
            <a:r>
              <a:rPr lang="en-US" dirty="0" smtClean="0"/>
              <a:t>We are setting up a supply station at the LBT Field Station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174" t="10054" r="30600" b="7175"/>
          <a:stretch/>
        </p:blipFill>
        <p:spPr>
          <a:xfrm>
            <a:off x="5753100" y="655393"/>
            <a:ext cx="5600700" cy="55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3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584674"/>
            <a:ext cx="12192000" cy="1650442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564" y="2284723"/>
            <a:ext cx="11000874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BB Educators Roundtable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463" y="527539"/>
            <a:ext cx="4299439" cy="5723792"/>
          </a:xfrm>
        </p:spPr>
        <p:txBody>
          <a:bodyPr>
            <a:noAutofit/>
          </a:bodyPr>
          <a:lstStyle/>
          <a:p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3" y="919162"/>
            <a:ext cx="6038849" cy="5032375"/>
          </a:xfr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37134607"/>
              </p:ext>
            </p:extLst>
          </p:nvPr>
        </p:nvGraphicFramePr>
        <p:xfrm>
          <a:off x="6400801" y="202223"/>
          <a:ext cx="3420208" cy="6497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529740869"/>
              </p:ext>
            </p:extLst>
          </p:nvPr>
        </p:nvGraphicFramePr>
        <p:xfrm>
          <a:off x="8361120" y="1004154"/>
          <a:ext cx="4148992" cy="569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Rectangle 25"/>
          <p:cNvSpPr/>
          <p:nvPr/>
        </p:nvSpPr>
        <p:spPr>
          <a:xfrm>
            <a:off x="9612323" y="154840"/>
            <a:ext cx="1546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Raleway" panose="020B0503030101060003" pitchFamily="34" charset="0"/>
              </a:rPr>
              <a:t>Clean Communities Credits </a:t>
            </a:r>
            <a:endParaRPr lang="en-US" sz="1600" dirty="0">
              <a:latin typeface="Raleway" panose="020B05030301010600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49508" y="154840"/>
            <a:ext cx="2373923" cy="663282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 descr="3a30de8e-d74b-45b5-af02-228dad74358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630" y="174874"/>
            <a:ext cx="2762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071d53b2-c9aa-4154-a4e3-0e9d508cc79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159" y="389938"/>
            <a:ext cx="2762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4cff9178-fc54-4c63-af2d-8f08a76fb4b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630" y="665577"/>
            <a:ext cx="27622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124cc43-255b-4a6f-b95b-ee53441bb34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4021" y="1952624"/>
            <a:ext cx="2762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d913de7-7554-4888-a664-2334328381ec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1336" y="2090126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1dad268-644b-49dc-bd8a-e5391b943a9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4365" y="2205317"/>
            <a:ext cx="27622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3efe265a-becd-4c81-bcb2-24e7393864c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3101" y="2205317"/>
            <a:ext cx="2762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b73a97d-9798-4335-b581-de27429fc39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2409" y="-114301"/>
            <a:ext cx="2762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4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743200"/>
            <a:ext cx="12192000" cy="1791866"/>
          </a:xfrm>
          <a:prstGeom prst="rect">
            <a:avLst/>
          </a:prstGeom>
          <a:solidFill>
            <a:srgbClr val="203B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5564" y="2848708"/>
            <a:ext cx="11000874" cy="1686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Conference Recap</a:t>
            </a:r>
            <a:endParaRPr lang="en-US" sz="6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3074" name="Picture 2" descr="https://www.njsustainabilityconference.com/templates/yootheme/cache/dd/Sustainability-Logo-LG-ddfe3c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20" y="4796137"/>
            <a:ext cx="4346087" cy="17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96" y="365125"/>
            <a:ext cx="4435207" cy="29549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83" y="3542873"/>
            <a:ext cx="4455055" cy="2968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15" y="3542873"/>
            <a:ext cx="4468277" cy="29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358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Swap &amp; Share Sessions (Free to attend!)</vt:lpstr>
      <vt:lpstr>PowerPoint Presentation</vt:lpstr>
      <vt:lpstr>PowerPoint Presentation</vt:lpstr>
      <vt:lpstr>PowerPoint Presentation</vt:lpstr>
    </vt:vector>
  </TitlesOfParts>
  <Company>County of Ocean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Tanara</dc:creator>
  <cp:lastModifiedBy>Deleon-Rivera, Margaret</cp:lastModifiedBy>
  <cp:revision>46</cp:revision>
  <dcterms:created xsi:type="dcterms:W3CDTF">2023-03-16T19:19:27Z</dcterms:created>
  <dcterms:modified xsi:type="dcterms:W3CDTF">2024-04-04T12:52:35Z</dcterms:modified>
</cp:coreProperties>
</file>