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8" r:id="rId3"/>
    <p:sldId id="320" r:id="rId4"/>
    <p:sldId id="349" r:id="rId5"/>
    <p:sldId id="351" r:id="rId6"/>
    <p:sldId id="352" r:id="rId7"/>
    <p:sldId id="315" r:id="rId8"/>
    <p:sldId id="330" r:id="rId9"/>
    <p:sldId id="331" r:id="rId10"/>
    <p:sldId id="323" r:id="rId11"/>
    <p:sldId id="324" r:id="rId12"/>
    <p:sldId id="325" r:id="rId13"/>
    <p:sldId id="333" r:id="rId14"/>
    <p:sldId id="334" r:id="rId15"/>
    <p:sldId id="336" r:id="rId16"/>
    <p:sldId id="335" r:id="rId17"/>
    <p:sldId id="332" r:id="rId18"/>
    <p:sldId id="341" r:id="rId19"/>
    <p:sldId id="326" r:id="rId20"/>
    <p:sldId id="344" r:id="rId21"/>
    <p:sldId id="322" r:id="rId22"/>
    <p:sldId id="284" r:id="rId23"/>
    <p:sldId id="345" r:id="rId24"/>
    <p:sldId id="328" r:id="rId25"/>
    <p:sldId id="329" r:id="rId26"/>
    <p:sldId id="264" r:id="rId27"/>
    <p:sldId id="266" r:id="rId28"/>
    <p:sldId id="339" r:id="rId29"/>
    <p:sldId id="267" r:id="rId30"/>
    <p:sldId id="268" r:id="rId31"/>
    <p:sldId id="27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6" autoAdjust="0"/>
    <p:restoredTop sz="96205" autoAdjust="0"/>
  </p:normalViewPr>
  <p:slideViewPr>
    <p:cSldViewPr>
      <p:cViewPr varScale="1">
        <p:scale>
          <a:sx n="113" d="100"/>
          <a:sy n="11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551C2-FAB4-40B4-A255-68EAE0D0CF19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8E178-5BF6-4E66-A45F-76868064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02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B9B858-DA08-4288-B103-5D93418E3C17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097AE-5C4A-4576-B06A-5A123062F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9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600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EB33DD25-919C-4987-9102-C5A4AC6FBF28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Lavallette TDMA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C3FC3-A0B2-4AF8-A805-065C2EE4620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3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60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61D25E-4D59-4A36-88A4-0388E9944AFF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CE82-1F40-40AD-9C03-B00D9A538CAE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B753-B4F0-49E0-8DC5-B1B5E055E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6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FA3D-04D5-48ED-BAD1-994AF02E1B9E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7ED6D-03B0-4D02-8DBC-FFB045C2E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3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CC4DB-5431-45E1-A981-22E2BD315CEA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65D3B-8887-4A53-986F-12FBB32B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0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BFAB-24D3-44B2-AE63-B857A30D0409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F70B-7917-4446-983C-D5CCCEBFC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D1A4A-70DA-4DBE-BB90-B07E37DACCF7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0D058-D296-40C7-AA55-F4EFF8C3D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E72E-9958-4CBE-9F48-C23097171A45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A8446-AB0C-4F7B-B33B-9511BAD0C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2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66D83-9D4B-477B-9DD6-7DD6A7AD8E21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A0EF2-AD34-450F-A90A-006C3E1B5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3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EBD0B-BA35-44E9-97A9-89FB5C6861E0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D5C0-4729-4191-8793-57FFE6E05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E1E5E-2734-4CB1-93DE-76F2A773927A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73A9-A5BF-4C67-9844-7B8E0E2AC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2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3CAFF-D08A-4DF6-9AAB-7B334EC331A9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AD100-FEA7-4EB7-A1A0-F1939565E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B6562-D234-49A1-8DB5-E0FA635D3240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2458-B041-4845-84EF-D521E6DB9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3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B86E"/>
            </a:gs>
            <a:gs pos="6000">
              <a:srgbClr val="9CB86E"/>
            </a:gs>
            <a:gs pos="100000">
              <a:srgbClr val="DDEBC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995C4A-B95D-4A6C-BB96-254B2CE593A7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47EFFE-2C68-4A8B-9393-F9C8F529E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solidwasteemergencies@dep.nj.gov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solidwasteemergencies@nj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ma.gov/alternative-procedures" TargetMode="External"/><Relationship Id="rId2" Type="http://schemas.openxmlformats.org/officeDocument/2006/relationships/hyperlink" Target="http://www.fema.gov/pdf/government/grant/pa/demagd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olidwasteemergencies@dep.state.nj.us" TargetMode="External"/><Relationship Id="rId5" Type="http://schemas.openxmlformats.org/officeDocument/2006/relationships/hyperlink" Target="mailto:tom.byrne@dep.state.nj.us" TargetMode="External"/><Relationship Id="rId4" Type="http://schemas.openxmlformats.org/officeDocument/2006/relationships/hyperlink" Target="mailto:robin.heston@dep.nj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04800" y="4495800"/>
            <a:ext cx="4495800" cy="1142999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Debris Planning in New Jersey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4000" y="5638800"/>
            <a:ext cx="4419600" cy="990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Ocean County Workshop</a:t>
            </a: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December 3,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15200" y="654878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credit: NJDOT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Debris Management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US" dirty="0" smtClean="0"/>
              <a:t>Should identify all procedures to be implemented in the event of an emergency</a:t>
            </a:r>
          </a:p>
          <a:p>
            <a:r>
              <a:rPr lang="en-US" dirty="0" smtClean="0"/>
              <a:t>First response – clearing debris hindering emergency response actions</a:t>
            </a:r>
          </a:p>
          <a:p>
            <a:pPr lvl="1"/>
            <a:r>
              <a:rPr lang="en-US" dirty="0" smtClean="0"/>
              <a:t>Access to hospitals, shelters, etc.</a:t>
            </a:r>
          </a:p>
          <a:p>
            <a:r>
              <a:rPr lang="en-US" dirty="0" smtClean="0"/>
              <a:t>Subsequent response – clearing remaining debris &amp; collecting debris from roadsides</a:t>
            </a:r>
          </a:p>
          <a:p>
            <a:r>
              <a:rPr lang="en-US" dirty="0" smtClean="0"/>
              <a:t>Have stand-by contracts for debris removal</a:t>
            </a:r>
          </a:p>
        </p:txBody>
      </p:sp>
    </p:spTree>
    <p:extLst>
      <p:ext uri="{BB962C8B-B14F-4D97-AF65-F5344CB8AC3E}">
        <p14:creationId xmlns:p14="http://schemas.microsoft.com/office/powerpoint/2010/main" val="9879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Debris Management Plan </a:t>
            </a:r>
            <a:r>
              <a:rPr lang="en-US" sz="3200" dirty="0" smtClean="0"/>
              <a:t>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all areas to be used as Temporary Debris Management Areas</a:t>
            </a:r>
          </a:p>
          <a:p>
            <a:r>
              <a:rPr lang="en-US" dirty="0" smtClean="0"/>
              <a:t>Identify all equipment available in an emergency (both government &amp; private)</a:t>
            </a:r>
          </a:p>
          <a:p>
            <a:r>
              <a:rPr lang="en-US" dirty="0" smtClean="0"/>
              <a:t>Identify disposal locations, including recycling centers</a:t>
            </a:r>
          </a:p>
          <a:p>
            <a:pPr lvl="1"/>
            <a:r>
              <a:rPr lang="en-US" dirty="0" smtClean="0"/>
              <a:t>Include alternative locations in case of wide-spread emergencies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Debris Management Plan </a:t>
            </a:r>
            <a:r>
              <a:rPr lang="en-US" sz="3200" dirty="0"/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Prepared in conjunction with County OEM, HHW program, health department</a:t>
            </a:r>
            <a:r>
              <a:rPr lang="en-US" dirty="0" smtClean="0"/>
              <a:t>, Solid Waste Management Office, </a:t>
            </a:r>
            <a:r>
              <a:rPr lang="en-US" dirty="0"/>
              <a:t>local police &amp; </a:t>
            </a:r>
            <a:r>
              <a:rPr lang="en-US" dirty="0" smtClean="0"/>
              <a:t>fire</a:t>
            </a:r>
          </a:p>
          <a:p>
            <a:r>
              <a:rPr lang="en-US" dirty="0" smtClean="0"/>
              <a:t>DEP assistance is available if requested</a:t>
            </a:r>
            <a:endParaRPr lang="en-US" dirty="0"/>
          </a:p>
          <a:p>
            <a:r>
              <a:rPr lang="en-US" dirty="0"/>
              <a:t>FEMA assistance is </a:t>
            </a:r>
            <a:r>
              <a:rPr lang="en-US" dirty="0" smtClean="0"/>
              <a:t>also available</a:t>
            </a:r>
            <a:endParaRPr lang="en-US" dirty="0"/>
          </a:p>
          <a:p>
            <a:r>
              <a:rPr lang="en-US" dirty="0" smtClean="0"/>
              <a:t>May need to work on a regional basis to identify Temporary Debris Management Areas (TDMAs)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Have a Debris Management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Faster response in an emergency</a:t>
            </a:r>
          </a:p>
          <a:p>
            <a:r>
              <a:rPr lang="en-US" dirty="0" smtClean="0"/>
              <a:t>More efficient response in an emergency</a:t>
            </a:r>
          </a:p>
          <a:p>
            <a:r>
              <a:rPr lang="en-US" dirty="0" smtClean="0"/>
              <a:t>Decreased costs in an emergency (not duplicating work)</a:t>
            </a:r>
          </a:p>
          <a:p>
            <a:r>
              <a:rPr lang="en-US" dirty="0" smtClean="0"/>
              <a:t>Happier residents – back to normal sooner</a:t>
            </a:r>
          </a:p>
          <a:p>
            <a:r>
              <a:rPr lang="en-US" dirty="0" smtClean="0"/>
              <a:t>Higher cost share with FEMA if municipality/county has an approved debris management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0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 Debris Removal Pilot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Assistance Alternative Procedures Pilot Program for Debris Removal</a:t>
            </a:r>
          </a:p>
          <a:p>
            <a:pPr lvl="1"/>
            <a:r>
              <a:rPr lang="en-US" dirty="0" smtClean="0"/>
              <a:t>www.fema.gov/alternative-procedures</a:t>
            </a:r>
            <a:endParaRPr lang="en-US" dirty="0"/>
          </a:p>
          <a:p>
            <a:r>
              <a:rPr lang="en-US" dirty="0" smtClean="0"/>
              <a:t>Accelerated Debris Removal Cost Share</a:t>
            </a:r>
          </a:p>
          <a:p>
            <a:endParaRPr lang="en-US" dirty="0" smtClean="0"/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87" y="3886200"/>
            <a:ext cx="6248400" cy="221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7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Debris Removal Pilot </a:t>
            </a:r>
            <a:r>
              <a:rPr lang="en-US" dirty="0" smtClean="0"/>
              <a:t>Program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Retain revenues from recyclables</a:t>
            </a:r>
          </a:p>
          <a:p>
            <a:r>
              <a:rPr lang="en-US" dirty="0" smtClean="0"/>
              <a:t>Straight time force account labor reimbursable</a:t>
            </a:r>
          </a:p>
          <a:p>
            <a:pPr lvl="1"/>
            <a:r>
              <a:rPr lang="en-US" dirty="0" smtClean="0"/>
              <a:t>Reimbursed at appropriate cost share level</a:t>
            </a:r>
          </a:p>
          <a:p>
            <a:pPr lvl="1"/>
            <a:r>
              <a:rPr lang="en-US" dirty="0" smtClean="0"/>
              <a:t>Accurate records required</a:t>
            </a:r>
          </a:p>
          <a:p>
            <a:r>
              <a:rPr lang="en-US" dirty="0" smtClean="0"/>
              <a:t>Debris Management Plan Incentives</a:t>
            </a:r>
          </a:p>
          <a:p>
            <a:pPr lvl="1"/>
            <a:r>
              <a:rPr lang="en-US" dirty="0" smtClean="0"/>
              <a:t>One time additional 2% cost share for first 90 days</a:t>
            </a:r>
          </a:p>
          <a:p>
            <a:pPr lvl="1"/>
            <a:r>
              <a:rPr lang="en-US" dirty="0" smtClean="0"/>
              <a:t>Must have a FEMA-reviewed plan before the date of declaration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0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Catch?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Voluntary program upon request</a:t>
            </a:r>
          </a:p>
          <a:p>
            <a:r>
              <a:rPr lang="en-US" dirty="0" smtClean="0"/>
              <a:t>Must sign acknowledgement</a:t>
            </a:r>
          </a:p>
          <a:p>
            <a:r>
              <a:rPr lang="en-US" dirty="0" smtClean="0"/>
              <a:t>Must have an “approved” Debris Management Plan</a:t>
            </a:r>
          </a:p>
          <a:p>
            <a:pPr lvl="1"/>
            <a:r>
              <a:rPr lang="en-US" dirty="0" smtClean="0"/>
              <a:t>FEMA has list of required elements</a:t>
            </a:r>
          </a:p>
          <a:p>
            <a:r>
              <a:rPr lang="en-US" dirty="0" smtClean="0"/>
              <a:t>Pilot Program in place until June 27, 2015 but may be extended and/or made permanent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7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County Debris Plan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by DEP for use by counties but municipalities may also use</a:t>
            </a:r>
          </a:p>
          <a:p>
            <a:r>
              <a:rPr lang="en-US" dirty="0" smtClean="0"/>
              <a:t>Currently draft but expected to be released soon </a:t>
            </a:r>
          </a:p>
          <a:p>
            <a:r>
              <a:rPr lang="en-US" dirty="0" smtClean="0"/>
              <a:t>All of the FEMA required elements are included in the template</a:t>
            </a:r>
          </a:p>
          <a:p>
            <a:r>
              <a:rPr lang="en-US" dirty="0" smtClean="0"/>
              <a:t>Can use template as a guide when developing a Debris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134799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Temporary debris management areas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Temporary Debris Management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Site where debris is temporarily stored until it can be sent to a final destination (disposal or recycling)</a:t>
            </a:r>
            <a:endParaRPr lang="en-US" sz="1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Storage in containers at a convenience center is not a TDMA</a:t>
            </a:r>
            <a:endParaRPr lang="en-US" sz="1100" dirty="0"/>
          </a:p>
          <a:p>
            <a:pPr lvl="1" eaLnBrk="1" fontAlgn="auto" hangingPunct="1">
              <a:spcAft>
                <a:spcPts val="0"/>
              </a:spcAft>
              <a:buFont typeface="Calibri" panose="020F0502020204030204" pitchFamily="34" charset="0"/>
              <a:buChar char="‐"/>
              <a:defRPr/>
            </a:pPr>
            <a:r>
              <a:rPr lang="en-US" dirty="0"/>
              <a:t>Must meet definition of a convenience center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Exempt recycling sites are not TDMAs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Activities must be in compliance with exemption, including notification to the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Why Worry About Debris?</a:t>
            </a:r>
            <a:br>
              <a:rPr lang="en-US" dirty="0" smtClean="0"/>
            </a:br>
            <a:r>
              <a:rPr lang="en-US" sz="2000" i="1" dirty="0" smtClean="0"/>
              <a:t>Slide written October 5, 2012 B.S. (Before Sandy)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 eaLnBrk="1" hangingPunct="1"/>
            <a:r>
              <a:rPr lang="en-US" dirty="0" smtClean="0"/>
              <a:t>Between 1999 and 2010 no more than 6 debris generating incidents</a:t>
            </a:r>
          </a:p>
          <a:p>
            <a:pPr eaLnBrk="1" hangingPunct="1"/>
            <a:r>
              <a:rPr lang="en-US" dirty="0" smtClean="0"/>
              <a:t>Between August 23, 2011 and June 30, 2012:</a:t>
            </a:r>
          </a:p>
          <a:p>
            <a:pPr lvl="1" eaLnBrk="1" hangingPunct="1"/>
            <a:r>
              <a:rPr lang="en-US" dirty="0" smtClean="0"/>
              <a:t>Earthquake</a:t>
            </a:r>
          </a:p>
          <a:p>
            <a:pPr lvl="1" eaLnBrk="1" hangingPunct="1"/>
            <a:r>
              <a:rPr lang="en-US" dirty="0" smtClean="0"/>
              <a:t>Hurricane Irene</a:t>
            </a:r>
          </a:p>
          <a:p>
            <a:pPr lvl="1" eaLnBrk="1" hangingPunct="1"/>
            <a:r>
              <a:rPr lang="en-US" dirty="0" smtClean="0"/>
              <a:t>Tropical Storm Lee</a:t>
            </a:r>
          </a:p>
          <a:p>
            <a:pPr lvl="1" eaLnBrk="1" hangingPunct="1"/>
            <a:r>
              <a:rPr lang="en-US" dirty="0" smtClean="0"/>
              <a:t>October </a:t>
            </a:r>
            <a:r>
              <a:rPr lang="en-US" dirty="0" err="1" smtClean="0"/>
              <a:t>N’oreaster</a:t>
            </a:r>
            <a:endParaRPr lang="en-US" dirty="0" smtClean="0"/>
          </a:p>
          <a:p>
            <a:pPr lvl="1" eaLnBrk="1" hangingPunct="1"/>
            <a:r>
              <a:rPr lang="en-US" dirty="0" smtClean="0"/>
              <a:t>South Jersey </a:t>
            </a:r>
            <a:r>
              <a:rPr lang="en-US" dirty="0" err="1" smtClean="0"/>
              <a:t>Derecho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smtClean="0"/>
              <a:t>What’s next?????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581400" y="914400"/>
            <a:ext cx="672352" cy="609600"/>
          </a:xfrm>
          <a:prstGeom prst="downArrow">
            <a:avLst>
              <a:gd name="adj1" fmla="val 22254"/>
              <a:gd name="adj2" fmla="val 37985"/>
            </a:avLst>
          </a:prstGeom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533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C&amp;D Debris</a:t>
            </a:r>
            <a:endParaRPr lang="en-US" sz="2800" b="1" dirty="0"/>
          </a:p>
        </p:txBody>
      </p:sp>
      <p:sp>
        <p:nvSpPr>
          <p:cNvPr id="11" name="Up Arrow 10"/>
          <p:cNvSpPr/>
          <p:nvPr/>
        </p:nvSpPr>
        <p:spPr>
          <a:xfrm>
            <a:off x="7543800" y="2743200"/>
            <a:ext cx="4572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29400" y="3238073"/>
            <a:ext cx="236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White Goods</a:t>
            </a:r>
            <a:endParaRPr lang="en-US" sz="2800" b="1" dirty="0"/>
          </a:p>
        </p:txBody>
      </p:sp>
      <p:sp>
        <p:nvSpPr>
          <p:cNvPr id="13" name="Down Arrow 12"/>
          <p:cNvSpPr/>
          <p:nvPr/>
        </p:nvSpPr>
        <p:spPr>
          <a:xfrm>
            <a:off x="4953000" y="609600"/>
            <a:ext cx="609599" cy="794266"/>
          </a:xfrm>
          <a:prstGeom prst="downArrow">
            <a:avLst>
              <a:gd name="adj1" fmla="val 22254"/>
              <a:gd name="adj2" fmla="val 41676"/>
            </a:avLst>
          </a:prstGeom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3000" y="304800"/>
            <a:ext cx="232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Silt Fencing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459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Debris Management </a:t>
            </a:r>
            <a:r>
              <a:rPr lang="en-US" dirty="0" smtClean="0"/>
              <a:t>Area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All temporary debris management areas must have DEP approval</a:t>
            </a:r>
            <a:endParaRPr lang="en-US" sz="1600" dirty="0" smtClean="0"/>
          </a:p>
          <a:p>
            <a:r>
              <a:rPr lang="en-US" dirty="0" smtClean="0"/>
              <a:t>FEMA </a:t>
            </a:r>
            <a:r>
              <a:rPr lang="en-US" b="1" i="1" u="sng" dirty="0" smtClean="0"/>
              <a:t>will not</a:t>
            </a:r>
            <a:r>
              <a:rPr lang="en-US" dirty="0" smtClean="0"/>
              <a:t> reimburse for debris management if a town/county did not obtain DEP approval</a:t>
            </a:r>
          </a:p>
          <a:p>
            <a:pPr lvl="1"/>
            <a:r>
              <a:rPr lang="en-US" dirty="0" smtClean="0"/>
              <a:t>Will not reimburse for activities that do not follow FEMA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105400" y="1066800"/>
            <a:ext cx="3810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4572000" y="5334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b="1"/>
              <a:t>C&amp;D Debris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Siting a Temporary Debris Management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64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Secured or securable sites only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Putrescible </a:t>
            </a:r>
            <a:r>
              <a:rPr lang="en-US" dirty="0" smtClean="0"/>
              <a:t>waste, white goods, e-waste, and HHW </a:t>
            </a:r>
            <a:r>
              <a:rPr lang="en-US" b="1" i="1" u="sng" dirty="0" smtClean="0"/>
              <a:t>must</a:t>
            </a:r>
            <a:r>
              <a:rPr lang="en-US" dirty="0" smtClean="0"/>
              <a:t> </a:t>
            </a:r>
            <a:r>
              <a:rPr lang="en-US" dirty="0"/>
              <a:t>be stored on a paved </a:t>
            </a:r>
            <a:r>
              <a:rPr lang="en-US" dirty="0" smtClean="0"/>
              <a:t>surface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Vegetative waste should be stored on a permeable (unpaved) surface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Use public lands if at all possible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Lease agreement required </a:t>
            </a:r>
            <a:r>
              <a:rPr lang="en-US" dirty="0"/>
              <a:t>for private </a:t>
            </a:r>
            <a:r>
              <a:rPr lang="en-US" dirty="0" smtClean="0"/>
              <a:t>land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Siting a Temporary Debris Management </a:t>
            </a:r>
            <a:r>
              <a:rPr lang="en-US" dirty="0" smtClean="0"/>
              <a:t>Area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Avoid areas near residences, schools, and </a:t>
            </a:r>
            <a:r>
              <a:rPr lang="en-US" dirty="0" smtClean="0"/>
              <a:t>hospitals</a:t>
            </a:r>
          </a:p>
          <a:p>
            <a:r>
              <a:rPr lang="en-US" dirty="0"/>
              <a:t>Cannot be located within a Flood Hazard Area or in/near wetlands</a:t>
            </a:r>
          </a:p>
          <a:p>
            <a:r>
              <a:rPr lang="en-US" dirty="0" smtClean="0"/>
              <a:t>Cannot be located in </a:t>
            </a:r>
            <a:r>
              <a:rPr lang="en-US" dirty="0"/>
              <a:t>environmentally sensitive areas and historic/archeological sites</a:t>
            </a:r>
          </a:p>
          <a:p>
            <a:pPr lvl="1"/>
            <a:r>
              <a:rPr lang="en-US" dirty="0"/>
              <a:t>Need approval from State Historic Preservation Office</a:t>
            </a:r>
          </a:p>
          <a:p>
            <a:pPr lvl="1"/>
            <a:r>
              <a:rPr lang="en-US" dirty="0"/>
              <a:t>Certification of no endangered species on-site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Siting a Temporary Debris Management </a:t>
            </a:r>
            <a:r>
              <a:rPr lang="en-US" dirty="0" smtClean="0"/>
              <a:t>Area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Highlands Council or Pinelands Commission approval, if applicable</a:t>
            </a:r>
          </a:p>
          <a:p>
            <a:r>
              <a:rPr lang="en-US" dirty="0" smtClean="0"/>
              <a:t>Must </a:t>
            </a:r>
            <a:r>
              <a:rPr lang="en-US" dirty="0"/>
              <a:t>obtain approval from county OEM and local fire official</a:t>
            </a:r>
          </a:p>
          <a:p>
            <a:r>
              <a:rPr lang="en-US" dirty="0" smtClean="0"/>
              <a:t>Conduct </a:t>
            </a:r>
            <a:r>
              <a:rPr lang="en-US" dirty="0"/>
              <a:t>baseline environmental survey before site is used</a:t>
            </a:r>
          </a:p>
          <a:p>
            <a:pPr lvl="1"/>
            <a:r>
              <a:rPr lang="en-US" dirty="0"/>
              <a:t>Must return site to original conditions at conclusion of debris </a:t>
            </a:r>
            <a:r>
              <a:rPr lang="en-US" dirty="0" smtClean="0"/>
              <a:t>operations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Ideal TDMA Locations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DPW Yard</a:t>
            </a:r>
          </a:p>
          <a:p>
            <a:pPr eaLnBrk="1" hangingPunct="1"/>
            <a:r>
              <a:rPr lang="en-US" smtClean="0"/>
              <a:t>Exempt recycling sites</a:t>
            </a:r>
          </a:p>
          <a:p>
            <a:pPr eaLnBrk="1" hangingPunct="1"/>
            <a:r>
              <a:rPr lang="en-US" smtClean="0"/>
              <a:t>Vacant municipal property</a:t>
            </a:r>
          </a:p>
          <a:p>
            <a:pPr eaLnBrk="1" hangingPunct="1"/>
            <a:r>
              <a:rPr lang="en-US" smtClean="0"/>
              <a:t>Closed municipal landfill</a:t>
            </a:r>
          </a:p>
          <a:p>
            <a:pPr lvl="1" eaLnBrk="1" hangingPunct="1"/>
            <a:r>
              <a:rPr lang="en-US" smtClean="0"/>
              <a:t>May require an additional approval from DEP</a:t>
            </a:r>
          </a:p>
          <a:p>
            <a:pPr eaLnBrk="1" hangingPunct="1"/>
            <a:r>
              <a:rPr lang="en-US" smtClean="0"/>
              <a:t>Closed cell on operating landfill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Pre-approval of TDMAs</a:t>
            </a:r>
            <a:endParaRPr lang="en-US" sz="3600" dirty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Currently TDMA approvals are event specific</a:t>
            </a:r>
          </a:p>
          <a:p>
            <a:pPr eaLnBrk="1" hangingPunct="1"/>
            <a:r>
              <a:rPr lang="en-US" dirty="0" smtClean="0"/>
              <a:t>DEP is implementing a pre-approval process for “recurring” TDMA locations</a:t>
            </a:r>
          </a:p>
          <a:p>
            <a:pPr eaLnBrk="1" hangingPunct="1"/>
            <a:r>
              <a:rPr lang="en-US" dirty="0" smtClean="0"/>
              <a:t>Detailed review of submitted information will be conducted prior to issuing a pre-approval</a:t>
            </a:r>
          </a:p>
          <a:p>
            <a:pPr lvl="1" eaLnBrk="1" hangingPunct="1"/>
            <a:r>
              <a:rPr lang="en-US" b="1" dirty="0" smtClean="0"/>
              <a:t>Sites approved for Sandy or Irene will not be automatically approved</a:t>
            </a:r>
          </a:p>
          <a:p>
            <a:pPr eaLnBrk="1" hangingPunct="1"/>
            <a:r>
              <a:rPr lang="en-US" dirty="0" smtClean="0"/>
              <a:t>Establishment of regional TDMAs is encouraged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Pre-approval of </a:t>
            </a:r>
            <a:r>
              <a:rPr lang="en-US" dirty="0" smtClean="0"/>
              <a:t>TDMAs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TDMA Pre-approval Request Form in Municipal Tool Kit</a:t>
            </a:r>
          </a:p>
          <a:p>
            <a:pPr lvl="1"/>
            <a:r>
              <a:rPr lang="en-US" dirty="0" smtClean="0"/>
              <a:t>Available as a fillable PDF document</a:t>
            </a:r>
          </a:p>
          <a:p>
            <a:r>
              <a:rPr lang="en-US" dirty="0" smtClean="0"/>
              <a:t>Must include a site drawing, photographs, and fire official and County OEM approvals</a:t>
            </a:r>
          </a:p>
          <a:p>
            <a:r>
              <a:rPr lang="en-US" dirty="0" smtClean="0"/>
              <a:t>Department will coordinate getting all other approvals (Pinelands, </a:t>
            </a:r>
            <a:r>
              <a:rPr lang="en-US" dirty="0" err="1" smtClean="0"/>
              <a:t>Stormwater</a:t>
            </a:r>
            <a:r>
              <a:rPr lang="en-US" dirty="0" smtClean="0"/>
              <a:t>, Green Acres, etc.)</a:t>
            </a:r>
          </a:p>
          <a:p>
            <a:r>
              <a:rPr lang="en-US" dirty="0" smtClean="0"/>
              <a:t>Submit to </a:t>
            </a:r>
            <a:r>
              <a:rPr lang="en-US" dirty="0" smtClean="0">
                <a:hlinkClick r:id="rId2"/>
              </a:rPr>
              <a:t>solidwasteemergencies@dep.nj.gov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926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Activating a Pre-Approved TDMA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 of a TDMA is limited to when an Executive Order is signed by the Governor declaring a state of emergency and the Commissioner signs an Administrative Order waiving limited Solid Waste Rules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Activate TDMA during/after an emergency by e-mailing </a:t>
            </a:r>
            <a:r>
              <a:rPr lang="en-US" dirty="0" smtClean="0">
                <a:hlinkClick r:id="rId2"/>
              </a:rPr>
              <a:t>solidwasteemergencies@dep.nj.gov</a:t>
            </a:r>
            <a:r>
              <a:rPr lang="en-US" dirty="0" smtClean="0"/>
              <a:t>, sending a fax (609-984-0565), </a:t>
            </a:r>
            <a:r>
              <a:rPr lang="en-US" dirty="0"/>
              <a:t>or </a:t>
            </a:r>
            <a:r>
              <a:rPr lang="en-US" dirty="0" smtClean="0"/>
              <a:t>calling (609-292-9880)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Debris?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Solid Waste generated after a storm or other emergency event</a:t>
            </a:r>
          </a:p>
          <a:p>
            <a:pPr lvl="1"/>
            <a:r>
              <a:rPr lang="en-US" dirty="0" smtClean="0"/>
              <a:t>Hurricane, tornado, earthquake, collapsed building(s), terrorist attack, </a:t>
            </a:r>
            <a:r>
              <a:rPr lang="en-US" dirty="0" smtClean="0"/>
              <a:t>fire, </a:t>
            </a:r>
            <a:r>
              <a:rPr lang="en-US" dirty="0" smtClean="0"/>
              <a:t>etc.</a:t>
            </a:r>
          </a:p>
          <a:p>
            <a:r>
              <a:rPr lang="en-US" dirty="0" smtClean="0"/>
              <a:t>Can be vegetative, municipal waste (putrescible &amp; non-putrescible), construction &amp; demolition debris, household hazardous waste, hazardous waste, or e-waste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if there is no Executive Order?</a:t>
            </a:r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Enforcement Discretion can be used in </a:t>
            </a:r>
            <a:r>
              <a:rPr lang="en-US" u="sng" dirty="0" smtClean="0"/>
              <a:t>limited</a:t>
            </a:r>
            <a:r>
              <a:rPr lang="en-US" dirty="0" smtClean="0"/>
              <a:t> circumstances if there is no declaration of a state of emergency</a:t>
            </a:r>
          </a:p>
          <a:p>
            <a:pPr lvl="1" eaLnBrk="1" hangingPunct="1"/>
            <a:r>
              <a:rPr lang="en-US" dirty="0" smtClean="0"/>
              <a:t>Utilized following the South Jersey </a:t>
            </a:r>
            <a:r>
              <a:rPr lang="en-US" dirty="0" err="1" smtClean="0"/>
              <a:t>Derecho</a:t>
            </a:r>
            <a:endParaRPr lang="en-US" dirty="0" smtClean="0"/>
          </a:p>
          <a:p>
            <a:pPr lvl="1" eaLnBrk="1" hangingPunct="1"/>
            <a:endParaRPr lang="en-US" sz="2000" dirty="0" smtClean="0"/>
          </a:p>
          <a:p>
            <a:pPr eaLnBrk="1" hangingPunct="1"/>
            <a:r>
              <a:rPr lang="en-US" dirty="0" smtClean="0"/>
              <a:t>If used DEP will notify potentially impacted towns that have pre-approved TDMAs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Municipal Debris Management Planning Tool Kit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FEMA Debris Management Guide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hlinkClick r:id="rId2"/>
              </a:rPr>
              <a:t>www.fema.gov</a:t>
            </a:r>
            <a:r>
              <a:rPr lang="en-US" sz="2400" dirty="0">
                <a:hlinkClick r:id="rId2"/>
              </a:rPr>
              <a:t>/pdf/government/grant/pa/</a:t>
            </a:r>
            <a:r>
              <a:rPr lang="en-US" sz="2400" dirty="0" smtClean="0">
                <a:hlinkClick r:id="rId2"/>
              </a:rPr>
              <a:t>demagde.pdf</a:t>
            </a: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FEMA Pilot Program Guide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hlinkClick r:id="rId3"/>
              </a:rPr>
              <a:t>www.fema.gov/alternative-procedures</a:t>
            </a: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Division of Solid &amp; Hazardous Waste </a:t>
            </a:r>
            <a:r>
              <a:rPr lang="en-US" sz="2400" dirty="0" smtClean="0"/>
              <a:t>- 609-292-9880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Robin Heston – </a:t>
            </a:r>
            <a:r>
              <a:rPr lang="en-US" dirty="0" smtClean="0">
                <a:hlinkClick r:id="rId4"/>
              </a:rPr>
              <a:t>robin.heston@dep.nj.gov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Tom Byrne – </a:t>
            </a:r>
            <a:r>
              <a:rPr lang="en-US" dirty="0" smtClean="0">
                <a:hlinkClick r:id="rId5"/>
              </a:rPr>
              <a:t>tom.byrne@dep.nj.gov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hlinkClick r:id="rId6"/>
              </a:rPr>
              <a:t>solidwasteemergencies@dep.nj.gov</a:t>
            </a: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Municipal Tool Kit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935651"/>
              </p:ext>
            </p:extLst>
          </p:nvPr>
        </p:nvGraphicFramePr>
        <p:xfrm>
          <a:off x="533400" y="1752600"/>
          <a:ext cx="34972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1" name="Acrobat Document" r:id="rId3" imgW="5829199" imgH="7543800" progId="AcroExch.Document.7">
                  <p:embed/>
                </p:oleObj>
              </mc:Choice>
              <mc:Fallback>
                <p:oleObj name="Acrobat Document" r:id="rId3" imgW="5829199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752600"/>
                        <a:ext cx="349726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19600" y="2286000"/>
            <a:ext cx="4267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Provides information to help municipalities plan for disaster debris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Released November 2013 and available on-line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Municipal Tool Kit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00600"/>
          </a:xfrm>
        </p:spPr>
        <p:txBody>
          <a:bodyPr/>
          <a:lstStyle/>
          <a:p>
            <a:r>
              <a:rPr lang="en-US" dirty="0" smtClean="0"/>
              <a:t>Tool Kit provides information on:</a:t>
            </a:r>
          </a:p>
          <a:p>
            <a:pPr lvl="1"/>
            <a:r>
              <a:rPr lang="en-US" dirty="0" smtClean="0"/>
              <a:t>Developing a Debris Management Plan</a:t>
            </a:r>
          </a:p>
          <a:p>
            <a:pPr lvl="1"/>
            <a:r>
              <a:rPr lang="en-US" dirty="0" smtClean="0"/>
              <a:t>Siting Temporary Debris Management Areas (TDMAs)</a:t>
            </a:r>
          </a:p>
          <a:p>
            <a:pPr lvl="1"/>
            <a:r>
              <a:rPr lang="en-US" dirty="0" smtClean="0"/>
              <a:t>Guidance on determining TDMA acreage</a:t>
            </a:r>
          </a:p>
          <a:p>
            <a:pPr lvl="1"/>
            <a:r>
              <a:rPr lang="en-US" dirty="0" smtClean="0"/>
              <a:t>Obtaining pre-approval of TDMAs</a:t>
            </a:r>
          </a:p>
          <a:p>
            <a:pPr lvl="1"/>
            <a:r>
              <a:rPr lang="en-US" dirty="0" smtClean="0"/>
              <a:t>TDMA Pre-approval Request Form</a:t>
            </a:r>
          </a:p>
          <a:p>
            <a:pPr lvl="1"/>
            <a:r>
              <a:rPr lang="en-US" dirty="0" smtClean="0"/>
              <a:t>TDMA FAQs</a:t>
            </a:r>
          </a:p>
          <a:p>
            <a:pPr lvl="1"/>
            <a:r>
              <a:rPr lang="en-US" dirty="0" smtClean="0"/>
              <a:t>Debris removal and monitoring contracts info.</a:t>
            </a:r>
          </a:p>
          <a:p>
            <a:pPr lvl="1"/>
            <a:r>
              <a:rPr lang="en-US" dirty="0" smtClean="0"/>
              <a:t>“Speed Up Your Cleanup” informational handout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0921"/>
              </p:ext>
            </p:extLst>
          </p:nvPr>
        </p:nvGraphicFramePr>
        <p:xfrm>
          <a:off x="228600" y="145472"/>
          <a:ext cx="8686800" cy="671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0" name="Acrobat Document" r:id="rId3" imgW="7543732" imgH="5829300" progId="AcroExch.Document.7">
                  <p:embed/>
                </p:oleObj>
              </mc:Choice>
              <mc:Fallback>
                <p:oleObj name="Acrobat Document" r:id="rId3" imgW="754373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45472"/>
                        <a:ext cx="8686800" cy="671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3417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1085</Words>
  <Application>Microsoft Office PowerPoint</Application>
  <PresentationFormat>On-screen Show (4:3)</PresentationFormat>
  <Paragraphs>151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Debris Planning in New Jersey</vt:lpstr>
      <vt:lpstr>Why Worry About Debris? Slide written October 5, 2012 B.S. (Before Sandy)</vt:lpstr>
      <vt:lpstr>What is Debris?</vt:lpstr>
      <vt:lpstr>PowerPoint Presentation</vt:lpstr>
      <vt:lpstr>PowerPoint Presentation</vt:lpstr>
      <vt:lpstr>PowerPoint Presentation</vt:lpstr>
      <vt:lpstr>Municipal Tool Kit</vt:lpstr>
      <vt:lpstr>Municipal Tool Kit (cont.)</vt:lpstr>
      <vt:lpstr>PowerPoint Presentation</vt:lpstr>
      <vt:lpstr>Debris Management Plan</vt:lpstr>
      <vt:lpstr>Debris Management Plan (cont.)</vt:lpstr>
      <vt:lpstr>Debris Management Plan (cont.)</vt:lpstr>
      <vt:lpstr>Reasons to Have a Debris Management Plan</vt:lpstr>
      <vt:lpstr>FEMA Debris Removal Pilot Program</vt:lpstr>
      <vt:lpstr>FEMA Debris Removal Pilot Program (cont.)</vt:lpstr>
      <vt:lpstr>What’s the Catch?</vt:lpstr>
      <vt:lpstr>County Debris Plan Template</vt:lpstr>
      <vt:lpstr>Temporary debris management areas</vt:lpstr>
      <vt:lpstr>Temporary Debris Management Area</vt:lpstr>
      <vt:lpstr>PowerPoint Presentation</vt:lpstr>
      <vt:lpstr>Temporary Debris Management Area (cont.)</vt:lpstr>
      <vt:lpstr>PowerPoint Presentation</vt:lpstr>
      <vt:lpstr>Siting a Temporary Debris Management Area</vt:lpstr>
      <vt:lpstr>Siting a Temporary Debris Management Area (cont.)</vt:lpstr>
      <vt:lpstr>Siting a Temporary Debris Management Area (cont.)</vt:lpstr>
      <vt:lpstr>Ideal TDMA Locations</vt:lpstr>
      <vt:lpstr>Pre-approval of TDMAs</vt:lpstr>
      <vt:lpstr>Pre-approval of TDMAs (cont.)</vt:lpstr>
      <vt:lpstr>Activating a Pre-Approved TDMA</vt:lpstr>
      <vt:lpstr>What if there is no Executive Order?</vt:lpstr>
      <vt:lpstr>Resources Available</vt:lpstr>
    </vt:vector>
  </TitlesOfParts>
  <Company>NJDEP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Heston</dc:creator>
  <cp:lastModifiedBy>Robin Heston</cp:lastModifiedBy>
  <cp:revision>105</cp:revision>
  <dcterms:created xsi:type="dcterms:W3CDTF">2012-10-01T15:37:41Z</dcterms:created>
  <dcterms:modified xsi:type="dcterms:W3CDTF">2014-12-02T19:08:05Z</dcterms:modified>
</cp:coreProperties>
</file>