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6" r:id="rId3"/>
    <p:sldId id="279" r:id="rId4"/>
    <p:sldId id="280" r:id="rId5"/>
    <p:sldId id="282" r:id="rId6"/>
    <p:sldId id="283" r:id="rId7"/>
    <p:sldId id="284" r:id="rId8"/>
    <p:sldId id="281" r:id="rId9"/>
    <p:sldId id="274" r:id="rId10"/>
    <p:sldId id="275" r:id="rId11"/>
    <p:sldId id="285" r:id="rId12"/>
    <p:sldId id="265" r:id="rId13"/>
    <p:sldId id="273" r:id="rId14"/>
    <p:sldId id="286" r:id="rId15"/>
    <p:sldId id="268" r:id="rId16"/>
    <p:sldId id="260" r:id="rId17"/>
    <p:sldId id="293" r:id="rId18"/>
    <p:sldId id="292" r:id="rId19"/>
    <p:sldId id="294" r:id="rId20"/>
    <p:sldId id="287" r:id="rId21"/>
    <p:sldId id="272" r:id="rId22"/>
    <p:sldId id="288" r:id="rId23"/>
    <p:sldId id="295" r:id="rId24"/>
    <p:sldId id="289" r:id="rId25"/>
    <p:sldId id="290" r:id="rId26"/>
    <p:sldId id="278" r:id="rId27"/>
    <p:sldId id="270" r:id="rId28"/>
    <p:sldId id="277" r:id="rId29"/>
    <p:sldId id="276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3B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1BD13-10D1-4FFF-AA5E-4BA05216D677}" type="doc">
      <dgm:prSet loTypeId="urn:microsoft.com/office/officeart/2005/8/layout/h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915C92E-697D-45A1-B374-210D3959712C}">
      <dgm:prSet phldrT="[Text]"/>
      <dgm:spPr/>
      <dgm:t>
        <a:bodyPr/>
        <a:lstStyle/>
        <a:p>
          <a:r>
            <a:rPr lang="en-US" dirty="0" smtClean="0"/>
            <a:t>Residential</a:t>
          </a:r>
          <a:endParaRPr lang="en-US" dirty="0"/>
        </a:p>
      </dgm:t>
    </dgm:pt>
    <dgm:pt modelId="{31D05EDC-2C9B-4C29-A96A-720A7E778C58}" type="parTrans" cxnId="{93EF6F1D-9D41-4FB5-AE45-15DB4F2BFE93}">
      <dgm:prSet/>
      <dgm:spPr/>
      <dgm:t>
        <a:bodyPr/>
        <a:lstStyle/>
        <a:p>
          <a:endParaRPr lang="en-US"/>
        </a:p>
      </dgm:t>
    </dgm:pt>
    <dgm:pt modelId="{126C9FC3-2626-453E-A6F4-C5AD2C79ECBA}" type="sibTrans" cxnId="{93EF6F1D-9D41-4FB5-AE45-15DB4F2BFE93}">
      <dgm:prSet/>
      <dgm:spPr/>
      <dgm:t>
        <a:bodyPr/>
        <a:lstStyle/>
        <a:p>
          <a:endParaRPr lang="en-US"/>
        </a:p>
      </dgm:t>
    </dgm:pt>
    <dgm:pt modelId="{3C407863-33ED-4567-9107-2297D22E4D05}">
      <dgm:prSet phldrT="[Text]"/>
      <dgm:spPr/>
      <dgm:t>
        <a:bodyPr/>
        <a:lstStyle/>
        <a:p>
          <a:r>
            <a:rPr lang="en-US" dirty="0" smtClean="0"/>
            <a:t>Reports from Ocean County Recycling Centers.</a:t>
          </a:r>
          <a:endParaRPr lang="en-US" dirty="0"/>
        </a:p>
      </dgm:t>
    </dgm:pt>
    <dgm:pt modelId="{382F9490-7351-4972-ADCD-E7989D1C3473}" type="parTrans" cxnId="{F3E4E09C-A33C-48AA-81CD-4383909EF259}">
      <dgm:prSet/>
      <dgm:spPr/>
      <dgm:t>
        <a:bodyPr/>
        <a:lstStyle/>
        <a:p>
          <a:endParaRPr lang="en-US"/>
        </a:p>
      </dgm:t>
    </dgm:pt>
    <dgm:pt modelId="{BA4C5F8A-67B2-4F01-A57F-F1FFFADC46E6}" type="sibTrans" cxnId="{F3E4E09C-A33C-48AA-81CD-4383909EF259}">
      <dgm:prSet/>
      <dgm:spPr/>
      <dgm:t>
        <a:bodyPr/>
        <a:lstStyle/>
        <a:p>
          <a:endParaRPr lang="en-US"/>
        </a:p>
      </dgm:t>
    </dgm:pt>
    <dgm:pt modelId="{4AF06FC1-D0C4-4DA9-BCCE-1F14D12B393A}">
      <dgm:prSet phldrT="[Text]"/>
      <dgm:spPr/>
      <dgm:t>
        <a:bodyPr/>
        <a:lstStyle/>
        <a:p>
          <a:r>
            <a:rPr lang="en-US" dirty="0" smtClean="0"/>
            <a:t>Reports from vendors for materials received at your municipal center.</a:t>
          </a:r>
          <a:endParaRPr lang="en-US" dirty="0"/>
        </a:p>
      </dgm:t>
    </dgm:pt>
    <dgm:pt modelId="{83F4CC78-5D55-433F-A966-22CA8B49FF1A}" type="parTrans" cxnId="{9FDC9E66-40C5-4A2C-8D12-7D4C99D55815}">
      <dgm:prSet/>
      <dgm:spPr/>
      <dgm:t>
        <a:bodyPr/>
        <a:lstStyle/>
        <a:p>
          <a:endParaRPr lang="en-US"/>
        </a:p>
      </dgm:t>
    </dgm:pt>
    <dgm:pt modelId="{EDE97CA2-9B86-479A-B08A-63FB5D442246}" type="sibTrans" cxnId="{9FDC9E66-40C5-4A2C-8D12-7D4C99D55815}">
      <dgm:prSet/>
      <dgm:spPr/>
      <dgm:t>
        <a:bodyPr/>
        <a:lstStyle/>
        <a:p>
          <a:endParaRPr lang="en-US"/>
        </a:p>
      </dgm:t>
    </dgm:pt>
    <dgm:pt modelId="{85B23783-A662-41B9-9CDB-2E1A95577E3E}">
      <dgm:prSet phldrT="[Text]"/>
      <dgm:spPr/>
      <dgm:t>
        <a:bodyPr/>
        <a:lstStyle/>
        <a:p>
          <a:r>
            <a:rPr lang="en-US" dirty="0" smtClean="0"/>
            <a:t>Commercial</a:t>
          </a:r>
          <a:endParaRPr lang="en-US" dirty="0"/>
        </a:p>
      </dgm:t>
    </dgm:pt>
    <dgm:pt modelId="{403BEB4C-2105-4F71-983C-1CCF077A2F66}" type="parTrans" cxnId="{67F2631C-93C9-4D7B-8021-8F34552606B2}">
      <dgm:prSet/>
      <dgm:spPr/>
      <dgm:t>
        <a:bodyPr/>
        <a:lstStyle/>
        <a:p>
          <a:endParaRPr lang="en-US"/>
        </a:p>
      </dgm:t>
    </dgm:pt>
    <dgm:pt modelId="{91A36377-B9E4-40F3-BCD5-33844F05AE7A}" type="sibTrans" cxnId="{67F2631C-93C9-4D7B-8021-8F34552606B2}">
      <dgm:prSet/>
      <dgm:spPr/>
      <dgm:t>
        <a:bodyPr/>
        <a:lstStyle/>
        <a:p>
          <a:endParaRPr lang="en-US"/>
        </a:p>
      </dgm:t>
    </dgm:pt>
    <dgm:pt modelId="{8511A2CA-91D8-4CE2-A07F-DFAF0C4F92DF}">
      <dgm:prSet phldrT="[Text]"/>
      <dgm:spPr/>
      <dgm:t>
        <a:bodyPr/>
        <a:lstStyle/>
        <a:p>
          <a:r>
            <a:rPr lang="en-US" dirty="0" smtClean="0"/>
            <a:t>All other reports added to the Class A, B, C, or D folders.</a:t>
          </a:r>
          <a:endParaRPr lang="en-US" dirty="0"/>
        </a:p>
      </dgm:t>
    </dgm:pt>
    <dgm:pt modelId="{360C7AC0-01D6-40BB-BAFE-BB382383B69B}" type="parTrans" cxnId="{B2D8F475-DE3E-43F9-BC8F-5E81F9DACD15}">
      <dgm:prSet/>
      <dgm:spPr/>
      <dgm:t>
        <a:bodyPr/>
        <a:lstStyle/>
        <a:p>
          <a:endParaRPr lang="en-US"/>
        </a:p>
      </dgm:t>
    </dgm:pt>
    <dgm:pt modelId="{09D0B0E2-EA3A-49B2-9009-0D5DB4B1A60A}" type="sibTrans" cxnId="{B2D8F475-DE3E-43F9-BC8F-5E81F9DACD15}">
      <dgm:prSet/>
      <dgm:spPr/>
      <dgm:t>
        <a:bodyPr/>
        <a:lstStyle/>
        <a:p>
          <a:endParaRPr lang="en-US"/>
        </a:p>
      </dgm:t>
    </dgm:pt>
    <dgm:pt modelId="{C5A06E7C-4BD1-4C33-8C35-8AD00DBFCA99}">
      <dgm:prSet phldrT="[Text]"/>
      <dgm:spPr/>
      <dgm:t>
        <a:bodyPr/>
        <a:lstStyle/>
        <a:p>
          <a:r>
            <a:rPr lang="en-US" dirty="0" smtClean="0"/>
            <a:t>Any report received from items not collected at municipal or county recycling center.</a:t>
          </a:r>
          <a:endParaRPr lang="en-US" dirty="0"/>
        </a:p>
      </dgm:t>
    </dgm:pt>
    <dgm:pt modelId="{1082A914-4D48-43AE-A3BA-4CC6D204E063}" type="parTrans" cxnId="{E9BDD1A2-20A3-4208-B9EA-C8D5F53931FB}">
      <dgm:prSet/>
      <dgm:spPr/>
      <dgm:t>
        <a:bodyPr/>
        <a:lstStyle/>
        <a:p>
          <a:endParaRPr lang="en-US"/>
        </a:p>
      </dgm:t>
    </dgm:pt>
    <dgm:pt modelId="{9A54C3A0-BC10-4DAC-BCAC-5FAE808E856F}" type="sibTrans" cxnId="{E9BDD1A2-20A3-4208-B9EA-C8D5F53931FB}">
      <dgm:prSet/>
      <dgm:spPr/>
      <dgm:t>
        <a:bodyPr/>
        <a:lstStyle/>
        <a:p>
          <a:endParaRPr lang="en-US"/>
        </a:p>
      </dgm:t>
    </dgm:pt>
    <dgm:pt modelId="{08129563-55CC-47D8-BE8C-E279AD4802F3}" type="pres">
      <dgm:prSet presAssocID="{9771BD13-10D1-4FFF-AA5E-4BA05216D6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C2F212C-194C-43CD-88CA-636FB3B9777E}" type="pres">
      <dgm:prSet presAssocID="{9915C92E-697D-45A1-B374-210D3959712C}" presName="composite" presStyleCnt="0"/>
      <dgm:spPr/>
    </dgm:pt>
    <dgm:pt modelId="{1B22F508-C792-4EFA-8D8A-DA182A8C651E}" type="pres">
      <dgm:prSet presAssocID="{9915C92E-697D-45A1-B374-210D3959712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9BA539-F078-44E5-BEA1-C9479787F15A}" type="pres">
      <dgm:prSet presAssocID="{9915C92E-697D-45A1-B374-210D3959712C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C311535-7C73-415C-9AE3-88873173E189}" type="pres">
      <dgm:prSet presAssocID="{126C9FC3-2626-453E-A6F4-C5AD2C79ECBA}" presName="space" presStyleCnt="0"/>
      <dgm:spPr/>
    </dgm:pt>
    <dgm:pt modelId="{E5D9E1C1-3E64-4792-83DF-E584A59B7E28}" type="pres">
      <dgm:prSet presAssocID="{85B23783-A662-41B9-9CDB-2E1A95577E3E}" presName="composite" presStyleCnt="0"/>
      <dgm:spPr/>
    </dgm:pt>
    <dgm:pt modelId="{42D3C83B-E8C6-4F09-9DBE-34A61329B475}" type="pres">
      <dgm:prSet presAssocID="{85B23783-A662-41B9-9CDB-2E1A95577E3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2493D6D-6942-4AB8-927C-41E39DE87D01}" type="pres">
      <dgm:prSet presAssocID="{85B23783-A662-41B9-9CDB-2E1A95577E3E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E4E09C-A33C-48AA-81CD-4383909EF259}" srcId="{9915C92E-697D-45A1-B374-210D3959712C}" destId="{3C407863-33ED-4567-9107-2297D22E4D05}" srcOrd="0" destOrd="0" parTransId="{382F9490-7351-4972-ADCD-E7989D1C3473}" sibTransId="{BA4C5F8A-67B2-4F01-A57F-F1FFFADC46E6}"/>
    <dgm:cxn modelId="{8669925E-D087-4613-9640-3A9157A117BB}" type="presOf" srcId="{C5A06E7C-4BD1-4C33-8C35-8AD00DBFCA99}" destId="{72493D6D-6942-4AB8-927C-41E39DE87D01}" srcOrd="0" destOrd="1" presId="urn:microsoft.com/office/officeart/2005/8/layout/hList1"/>
    <dgm:cxn modelId="{67034C1C-B139-4180-B20B-AE11F97FE4B8}" type="presOf" srcId="{8511A2CA-91D8-4CE2-A07F-DFAF0C4F92DF}" destId="{72493D6D-6942-4AB8-927C-41E39DE87D01}" srcOrd="0" destOrd="0" presId="urn:microsoft.com/office/officeart/2005/8/layout/hList1"/>
    <dgm:cxn modelId="{E9BDD1A2-20A3-4208-B9EA-C8D5F53931FB}" srcId="{85B23783-A662-41B9-9CDB-2E1A95577E3E}" destId="{C5A06E7C-4BD1-4C33-8C35-8AD00DBFCA99}" srcOrd="1" destOrd="0" parTransId="{1082A914-4D48-43AE-A3BA-4CC6D204E063}" sibTransId="{9A54C3A0-BC10-4DAC-BCAC-5FAE808E856F}"/>
    <dgm:cxn modelId="{B2D8F475-DE3E-43F9-BC8F-5E81F9DACD15}" srcId="{85B23783-A662-41B9-9CDB-2E1A95577E3E}" destId="{8511A2CA-91D8-4CE2-A07F-DFAF0C4F92DF}" srcOrd="0" destOrd="0" parTransId="{360C7AC0-01D6-40BB-BAFE-BB382383B69B}" sibTransId="{09D0B0E2-EA3A-49B2-9009-0D5DB4B1A60A}"/>
    <dgm:cxn modelId="{D75FD10B-FC24-49A1-B007-77880475F148}" type="presOf" srcId="{9915C92E-697D-45A1-B374-210D3959712C}" destId="{1B22F508-C792-4EFA-8D8A-DA182A8C651E}" srcOrd="0" destOrd="0" presId="urn:microsoft.com/office/officeart/2005/8/layout/hList1"/>
    <dgm:cxn modelId="{E80E6451-A67B-4A62-88C7-4A81D49F48E8}" type="presOf" srcId="{4AF06FC1-D0C4-4DA9-BCCE-1F14D12B393A}" destId="{C59BA539-F078-44E5-BEA1-C9479787F15A}" srcOrd="0" destOrd="1" presId="urn:microsoft.com/office/officeart/2005/8/layout/hList1"/>
    <dgm:cxn modelId="{93EF6F1D-9D41-4FB5-AE45-15DB4F2BFE93}" srcId="{9771BD13-10D1-4FFF-AA5E-4BA05216D677}" destId="{9915C92E-697D-45A1-B374-210D3959712C}" srcOrd="0" destOrd="0" parTransId="{31D05EDC-2C9B-4C29-A96A-720A7E778C58}" sibTransId="{126C9FC3-2626-453E-A6F4-C5AD2C79ECBA}"/>
    <dgm:cxn modelId="{67F2631C-93C9-4D7B-8021-8F34552606B2}" srcId="{9771BD13-10D1-4FFF-AA5E-4BA05216D677}" destId="{85B23783-A662-41B9-9CDB-2E1A95577E3E}" srcOrd="1" destOrd="0" parTransId="{403BEB4C-2105-4F71-983C-1CCF077A2F66}" sibTransId="{91A36377-B9E4-40F3-BCD5-33844F05AE7A}"/>
    <dgm:cxn modelId="{C8D7D59A-E9EE-4AD0-AA73-CE1D93541460}" type="presOf" srcId="{3C407863-33ED-4567-9107-2297D22E4D05}" destId="{C59BA539-F078-44E5-BEA1-C9479787F15A}" srcOrd="0" destOrd="0" presId="urn:microsoft.com/office/officeart/2005/8/layout/hList1"/>
    <dgm:cxn modelId="{BAD08CBB-FD8B-4377-AADC-8FC06C7F8DD7}" type="presOf" srcId="{9771BD13-10D1-4FFF-AA5E-4BA05216D677}" destId="{08129563-55CC-47D8-BE8C-E279AD4802F3}" srcOrd="0" destOrd="0" presId="urn:microsoft.com/office/officeart/2005/8/layout/hList1"/>
    <dgm:cxn modelId="{3EBCEC72-A115-4E39-8FAF-AE749AFF7D9B}" type="presOf" srcId="{85B23783-A662-41B9-9CDB-2E1A95577E3E}" destId="{42D3C83B-E8C6-4F09-9DBE-34A61329B475}" srcOrd="0" destOrd="0" presId="urn:microsoft.com/office/officeart/2005/8/layout/hList1"/>
    <dgm:cxn modelId="{9FDC9E66-40C5-4A2C-8D12-7D4C99D55815}" srcId="{9915C92E-697D-45A1-B374-210D3959712C}" destId="{4AF06FC1-D0C4-4DA9-BCCE-1F14D12B393A}" srcOrd="1" destOrd="0" parTransId="{83F4CC78-5D55-433F-A966-22CA8B49FF1A}" sibTransId="{EDE97CA2-9B86-479A-B08A-63FB5D442246}"/>
    <dgm:cxn modelId="{946F1DA0-296E-409F-9E6F-604CD5364872}" type="presParOf" srcId="{08129563-55CC-47D8-BE8C-E279AD4802F3}" destId="{3C2F212C-194C-43CD-88CA-636FB3B9777E}" srcOrd="0" destOrd="0" presId="urn:microsoft.com/office/officeart/2005/8/layout/hList1"/>
    <dgm:cxn modelId="{535DE8B6-26CB-4AA1-8FE3-4992418AE47F}" type="presParOf" srcId="{3C2F212C-194C-43CD-88CA-636FB3B9777E}" destId="{1B22F508-C792-4EFA-8D8A-DA182A8C651E}" srcOrd="0" destOrd="0" presId="urn:microsoft.com/office/officeart/2005/8/layout/hList1"/>
    <dgm:cxn modelId="{C2E99FDF-8ADB-4FBD-A041-68ACB9147136}" type="presParOf" srcId="{3C2F212C-194C-43CD-88CA-636FB3B9777E}" destId="{C59BA539-F078-44E5-BEA1-C9479787F15A}" srcOrd="1" destOrd="0" presId="urn:microsoft.com/office/officeart/2005/8/layout/hList1"/>
    <dgm:cxn modelId="{B458EA7E-BEED-4EE7-B8CD-26E68660626B}" type="presParOf" srcId="{08129563-55CC-47D8-BE8C-E279AD4802F3}" destId="{5C311535-7C73-415C-9AE3-88873173E189}" srcOrd="1" destOrd="0" presId="urn:microsoft.com/office/officeart/2005/8/layout/hList1"/>
    <dgm:cxn modelId="{87AF338C-3045-4489-AFF1-12AE1AD3F1E2}" type="presParOf" srcId="{08129563-55CC-47D8-BE8C-E279AD4802F3}" destId="{E5D9E1C1-3E64-4792-83DF-E584A59B7E28}" srcOrd="2" destOrd="0" presId="urn:microsoft.com/office/officeart/2005/8/layout/hList1"/>
    <dgm:cxn modelId="{7A4E65D4-1203-41A7-A81E-4718D06AB93E}" type="presParOf" srcId="{E5D9E1C1-3E64-4792-83DF-E584A59B7E28}" destId="{42D3C83B-E8C6-4F09-9DBE-34A61329B475}" srcOrd="0" destOrd="0" presId="urn:microsoft.com/office/officeart/2005/8/layout/hList1"/>
    <dgm:cxn modelId="{37826246-874C-42B7-9C6B-A5FD81883DE0}" type="presParOf" srcId="{E5D9E1C1-3E64-4792-83DF-E584A59B7E28}" destId="{72493D6D-6942-4AB8-927C-41E39DE87D0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22F508-C792-4EFA-8D8A-DA182A8C651E}">
      <dsp:nvSpPr>
        <dsp:cNvPr id="0" name=""/>
        <dsp:cNvSpPr/>
      </dsp:nvSpPr>
      <dsp:spPr>
        <a:xfrm>
          <a:off x="51" y="41340"/>
          <a:ext cx="4913783" cy="864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Residential</a:t>
          </a:r>
          <a:endParaRPr lang="en-US" sz="3000" kern="1200" dirty="0"/>
        </a:p>
      </dsp:txBody>
      <dsp:txXfrm>
        <a:off x="51" y="41340"/>
        <a:ext cx="4913783" cy="864000"/>
      </dsp:txXfrm>
    </dsp:sp>
    <dsp:sp modelId="{C59BA539-F078-44E5-BEA1-C9479787F15A}">
      <dsp:nvSpPr>
        <dsp:cNvPr id="0" name=""/>
        <dsp:cNvSpPr/>
      </dsp:nvSpPr>
      <dsp:spPr>
        <a:xfrm>
          <a:off x="51" y="905340"/>
          <a:ext cx="4913783" cy="340465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Reports from Ocean County Recycling Centers.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Reports from vendors for materials received at your municipal center.</a:t>
          </a:r>
          <a:endParaRPr lang="en-US" sz="3000" kern="1200" dirty="0"/>
        </a:p>
      </dsp:txBody>
      <dsp:txXfrm>
        <a:off x="51" y="905340"/>
        <a:ext cx="4913783" cy="3404657"/>
      </dsp:txXfrm>
    </dsp:sp>
    <dsp:sp modelId="{42D3C83B-E8C6-4F09-9DBE-34A61329B475}">
      <dsp:nvSpPr>
        <dsp:cNvPr id="0" name=""/>
        <dsp:cNvSpPr/>
      </dsp:nvSpPr>
      <dsp:spPr>
        <a:xfrm>
          <a:off x="5601764" y="41340"/>
          <a:ext cx="4913783" cy="864000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121920" rIns="213360" bIns="12192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Commercial</a:t>
          </a:r>
          <a:endParaRPr lang="en-US" sz="3000" kern="1200" dirty="0"/>
        </a:p>
      </dsp:txBody>
      <dsp:txXfrm>
        <a:off x="5601764" y="41340"/>
        <a:ext cx="4913783" cy="864000"/>
      </dsp:txXfrm>
    </dsp:sp>
    <dsp:sp modelId="{72493D6D-6942-4AB8-927C-41E39DE87D01}">
      <dsp:nvSpPr>
        <dsp:cNvPr id="0" name=""/>
        <dsp:cNvSpPr/>
      </dsp:nvSpPr>
      <dsp:spPr>
        <a:xfrm>
          <a:off x="5601764" y="905340"/>
          <a:ext cx="4913783" cy="3404657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0020" tIns="160020" rIns="213360" bIns="24003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All other reports added to the Class A, B, C, or D folders.</a:t>
          </a:r>
          <a:endParaRPr lang="en-US" sz="3000" kern="1200" dirty="0"/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Any report received from items not collected at municipal or county recycling center.</a:t>
          </a:r>
          <a:endParaRPr lang="en-US" sz="3000" kern="1200" dirty="0"/>
        </a:p>
      </dsp:txBody>
      <dsp:txXfrm>
        <a:off x="5601764" y="905340"/>
        <a:ext cx="4913783" cy="34046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F118AD-9E99-4B63-90C6-36811C6E9F3D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B879D-1CEE-4D69-AD11-CCFF0D41B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20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7571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63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5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20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417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564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949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179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092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4458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46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308CCD-122B-4CD8-B526-FE92FC91ED2A}" type="datetimeFigureOut">
              <a:rPr lang="en-US" smtClean="0"/>
              <a:t>2/1/2024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E3CB17-6E0E-4788-9883-E6CD237D2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276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mailto:carolbr@njaes.rutgers.edu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fif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mailto:wma14.njwap@gmail.com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mailto:programs@savebarnegatbay.org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60" y="0"/>
            <a:ext cx="5471160" cy="688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658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489" y="713516"/>
            <a:ext cx="7979490" cy="5709065"/>
          </a:xfrm>
        </p:spPr>
      </p:pic>
    </p:spTree>
    <p:extLst>
      <p:ext uri="{BB962C8B-B14F-4D97-AF65-F5344CB8AC3E}">
        <p14:creationId xmlns:p14="http://schemas.microsoft.com/office/powerpoint/2010/main" val="9625720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44" y="318101"/>
            <a:ext cx="4852767" cy="6280052"/>
          </a:xfrm>
        </p:spPr>
      </p:pic>
      <p:sp>
        <p:nvSpPr>
          <p:cNvPr id="6" name="Rectangle 5"/>
          <p:cNvSpPr/>
          <p:nvPr/>
        </p:nvSpPr>
        <p:spPr>
          <a:xfrm>
            <a:off x="6384324" y="1359244"/>
            <a:ext cx="52557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latin typeface="Raleway" panose="020B0503030101060003" pitchFamily="34" charset="0"/>
              </a:rPr>
              <a:t>Health Department will distribute to businesses.</a:t>
            </a:r>
          </a:p>
          <a:p>
            <a:pPr algn="ctr"/>
            <a:r>
              <a:rPr lang="en-US" sz="4000" dirty="0">
                <a:latin typeface="Raleway" panose="020B0503030101060003" pitchFamily="34" charset="0"/>
              </a:rPr>
              <a:t/>
            </a:r>
            <a:br>
              <a:rPr lang="en-US" sz="4000" dirty="0">
                <a:latin typeface="Raleway" panose="020B0503030101060003" pitchFamily="34" charset="0"/>
              </a:rPr>
            </a:br>
            <a:r>
              <a:rPr lang="en-US" sz="4000" dirty="0" smtClean="0">
                <a:latin typeface="Raleway" panose="020B0503030101060003" pitchFamily="34" charset="0"/>
              </a:rPr>
              <a:t>Guide will be available to municipalities.</a:t>
            </a:r>
            <a:endParaRPr lang="en-US" sz="4000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874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7862" y="1843210"/>
            <a:ext cx="105156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392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Events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79912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28" y="266270"/>
            <a:ext cx="3812888" cy="628005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7669" y="266270"/>
            <a:ext cx="4852769" cy="628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5863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74" y="1294285"/>
            <a:ext cx="5386413" cy="448867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6" t="346" r="4473"/>
          <a:stretch/>
        </p:blipFill>
        <p:spPr>
          <a:xfrm>
            <a:off x="5820033" y="1294285"/>
            <a:ext cx="5881816" cy="4473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276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2024 Plans &amp; Important Dates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05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523393" y="3991644"/>
            <a:ext cx="7332784" cy="12452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dirty="0">
              <a:latin typeface="Raleway" panose="020B05030301010600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9809" y="1394937"/>
            <a:ext cx="7639952" cy="471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539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9708" y="524214"/>
            <a:ext cx="6355567" cy="56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08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50949"/>
            <a:ext cx="12192000" cy="11615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9824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Coordinator Classes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8166" y="6005383"/>
            <a:ext cx="9303801" cy="6549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000" dirty="0" smtClean="0">
                <a:latin typeface="Raleway" panose="020B0503030101060003" pitchFamily="34" charset="0"/>
              </a:rPr>
              <a:t>Carol </a:t>
            </a:r>
            <a:r>
              <a:rPr lang="it-IT" sz="2000" dirty="0">
                <a:latin typeface="Raleway" panose="020B0503030101060003" pitchFamily="34" charset="0"/>
              </a:rPr>
              <a:t>Broccoli at 848-932-7207 or </a:t>
            </a:r>
            <a:r>
              <a:rPr lang="it-IT" sz="2000" u="sng" dirty="0" smtClean="0">
                <a:latin typeface="Raleway" panose="020B0503030101060003" pitchFamily="34" charset="0"/>
                <a:hlinkClick r:id="rId2"/>
              </a:rPr>
              <a:t>carolbr@njaes.rutgers.edu</a:t>
            </a:r>
            <a:endParaRPr lang="en-US" sz="2000" dirty="0">
              <a:latin typeface="Raleway" panose="020B05030301010600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166" y="1698290"/>
            <a:ext cx="5856266" cy="410179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352270" y="3271906"/>
            <a:ext cx="3842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Sign up on their website to get notified once enrollment opens.</a:t>
            </a:r>
            <a:endParaRPr lang="en-US" sz="24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3224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29153"/>
            <a:ext cx="12192000" cy="11615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41977"/>
            <a:ext cx="3733800" cy="1148711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Bag drop off</a:t>
            </a:r>
            <a:endParaRPr lang="en-US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982915"/>
            <a:ext cx="4314092" cy="8312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/>
              <a:t>https://www.co.ocean.nj.us/OC/SolidWaste/frmRegContentSW.aspx?ID=5a5860e8-28d9-48db-ab89-b7a4f8317396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387635"/>
            <a:ext cx="5632938" cy="51905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17331" y="2542145"/>
            <a:ext cx="3842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QR Code 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Drop-off sites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Donations</a:t>
            </a:r>
          </a:p>
          <a:p>
            <a:endParaRPr lang="en-US" sz="24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708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Year Recap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7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842054"/>
            <a:ext cx="12192000" cy="11615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69540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Tonnage Report Season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759146" y="4535066"/>
            <a:ext cx="51239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Deadline for our review: April 1st</a:t>
            </a:r>
          </a:p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State deadline: April </a:t>
            </a:r>
            <a:r>
              <a:rPr lang="en-US" sz="2400" b="1" dirty="0">
                <a:solidFill>
                  <a:srgbClr val="000000"/>
                </a:solidFill>
                <a:latin typeface="Raleway" panose="020B0503030101060003" pitchFamily="34" charset="0"/>
              </a:rPr>
              <a:t>30th</a:t>
            </a:r>
            <a:endParaRPr lang="en-US" sz="24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179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8" y="260505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How can I access the reports?</a:t>
            </a:r>
            <a:endParaRPr lang="en-US" b="1" dirty="0"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498" y="1356069"/>
            <a:ext cx="9865003" cy="3974866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316" y="1505817"/>
            <a:ext cx="8747879" cy="4920682"/>
          </a:xfrm>
          <a:prstGeom prst="rect">
            <a:avLst/>
          </a:prstGeom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8426845" y="3141201"/>
            <a:ext cx="3288335" cy="1222301"/>
          </a:xfrm>
          <a:prstGeom prst="rect">
            <a:avLst/>
          </a:prstGeom>
          <a:ln w="57150" cap="flat" cmpd="sng" algn="ctr">
            <a:solidFill>
              <a:schemeClr val="accent6"/>
            </a:solidFill>
            <a:prstDash val="solid"/>
            <a:miter lim="800000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u="sng" smtClean="0"/>
              <a:t>ocgsftp.co.ocean.nj.us</a:t>
            </a:r>
            <a:endParaRPr lang="en-US" sz="200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smtClean="0"/>
              <a:t>Username: SWMVendorFTP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000" smtClean="0"/>
              <a:t>Password: Vend4SWM_FTP!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8057884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4311259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838200" y="264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latin typeface="Raleway" panose="020B0503030101060003" pitchFamily="34" charset="0"/>
              </a:rPr>
              <a:t>I’m new, what reports am I expecting?</a:t>
            </a:r>
            <a:endParaRPr lang="en-US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8297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" y="2842054"/>
            <a:ext cx="12192000" cy="11615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369540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Composting Tonnages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25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842054"/>
            <a:ext cx="12192000" cy="11615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69540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Igloo Program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69977" y="4182584"/>
            <a:ext cx="51239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  <a:latin typeface="Raleway" panose="020B0503030101060003" pitchFamily="34" charset="0"/>
              </a:rPr>
              <a:t>Rolling Program</a:t>
            </a:r>
            <a:endParaRPr lang="en-US" sz="2400" b="1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50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5" t="3156" r="11289" b="-1"/>
          <a:stretch/>
        </p:blipFill>
        <p:spPr>
          <a:xfrm>
            <a:off x="481914" y="132000"/>
            <a:ext cx="5770604" cy="653923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1925" y="1023080"/>
            <a:ext cx="6455032" cy="484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59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3698553"/>
              </p:ext>
            </p:extLst>
          </p:nvPr>
        </p:nvGraphicFramePr>
        <p:xfrm>
          <a:off x="9669890" y="214056"/>
          <a:ext cx="1844883" cy="6419022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431493">
                  <a:extLst>
                    <a:ext uri="{9D8B030D-6E8A-4147-A177-3AD203B41FA5}">
                      <a16:colId xmlns:a16="http://schemas.microsoft.com/office/drawing/2014/main" val="2701431100"/>
                    </a:ext>
                  </a:extLst>
                </a:gridCol>
                <a:gridCol w="413390">
                  <a:extLst>
                    <a:ext uri="{9D8B030D-6E8A-4147-A177-3AD203B41FA5}">
                      <a16:colId xmlns:a16="http://schemas.microsoft.com/office/drawing/2014/main" val="3344292428"/>
                    </a:ext>
                  </a:extLst>
                </a:gridCol>
              </a:tblGrid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Barnegat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557908467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Barnegat Light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Raleway" panose="020B0503030101060003" pitchFamily="34" charset="0"/>
                        </a:rPr>
                        <a:t>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538548268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Bay Head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58212743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Beach Haven  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78537794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Beachwood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893693929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Berkeley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15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503795668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Brick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19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272555007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Eagleswood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134076230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Raleway" panose="020B0503030101060003" pitchFamily="34" charset="0"/>
                        </a:rPr>
                        <a:t>Harvey Cedars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361250733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Raleway" panose="020B0503030101060003" pitchFamily="34" charset="0"/>
                        </a:rPr>
                        <a:t>Island Heights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928028109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Jackson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847037103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Raleway" panose="020B0503030101060003" pitchFamily="34" charset="0"/>
                        </a:rPr>
                        <a:t>Lacey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14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68334945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Raleway" panose="020B0503030101060003" pitchFamily="34" charset="0"/>
                        </a:rPr>
                        <a:t>Lakehurst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658790593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Raleway" panose="020B0503030101060003" pitchFamily="34" charset="0"/>
                        </a:rPr>
                        <a:t>Lakewood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Raleway" panose="020B0503030101060003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285480047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Raleway" panose="020B0503030101060003" pitchFamily="34" charset="0"/>
                        </a:rPr>
                        <a:t>Lavallette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90701111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Little Egg Harbor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41058618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Raleway" panose="020B0503030101060003" pitchFamily="34" charset="0"/>
                        </a:rPr>
                        <a:t>Long Beach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505525278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>
                          <a:effectLst/>
                          <a:latin typeface="Raleway" panose="020B0503030101060003" pitchFamily="34" charset="0"/>
                        </a:rPr>
                        <a:t>Manchester</a:t>
                      </a:r>
                      <a:endParaRPr lang="en-US" sz="1200" b="1" i="0" u="none" strike="noStrike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811335379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Mantoloking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025947761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Ocean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320490901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Ocean Gate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270650386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Pine Beach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908696409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 err="1">
                          <a:effectLst/>
                          <a:latin typeface="Raleway" panose="020B0503030101060003" pitchFamily="34" charset="0"/>
                        </a:rPr>
                        <a:t>Plumsted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3819925929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Pt. Pleasant Borough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Raleway" panose="020B0503030101060003" pitchFamily="34" charset="0"/>
                        </a:rPr>
                        <a:t>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058419401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Pt. Pleasant Beach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870189899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Seaside Heights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498098097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Seaside Park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753473709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Ship Bottom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420161924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South Toms River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61260382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Stafford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620744410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Surf City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1341775528"/>
                  </a:ext>
                </a:extLst>
              </a:tr>
              <a:tr h="16307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Toms River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  <a:latin typeface="Raleway" panose="020B0503030101060003" pitchFamily="34" charset="0"/>
                        </a:rPr>
                        <a:t>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99707693"/>
                  </a:ext>
                </a:extLst>
              </a:tr>
              <a:tr h="17079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200" b="1" u="none" strike="noStrike" dirty="0">
                          <a:effectLst/>
                          <a:latin typeface="Raleway" panose="020B0503030101060003" pitchFamily="34" charset="0"/>
                        </a:rPr>
                        <a:t>Tuckerton</a:t>
                      </a:r>
                      <a:endParaRPr lang="en-US" sz="1200" b="1" i="0" u="none" strike="noStrike" dirty="0">
                        <a:solidFill>
                          <a:srgbClr val="FFFFFF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  <a:latin typeface="Raleway" panose="020B0503030101060003" pitchFamily="34" charset="0"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Raleway" panose="020B0503030101060003" pitchFamily="34" charset="0"/>
                      </a:endParaRPr>
                    </a:p>
                  </a:txBody>
                  <a:tcPr marL="6094" marR="6094" marT="6094" marB="0" anchor="b"/>
                </a:tc>
                <a:extLst>
                  <a:ext uri="{0D108BD9-81ED-4DB2-BD59-A6C34878D82A}">
                    <a16:rowId xmlns:a16="http://schemas.microsoft.com/office/drawing/2014/main" val="281392483"/>
                  </a:ext>
                </a:extLst>
              </a:tr>
            </a:tbl>
          </a:graphicData>
        </a:graphic>
      </p:graphicFrame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22669" y="1620768"/>
            <a:ext cx="4807464" cy="36055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8" r="20856"/>
          <a:stretch/>
        </p:blipFill>
        <p:spPr>
          <a:xfrm>
            <a:off x="5399903" y="1019835"/>
            <a:ext cx="3768811" cy="4807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86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87627" y="-400994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7014" y="175950"/>
            <a:ext cx="3824716" cy="2868536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5017" y="186628"/>
            <a:ext cx="3824717" cy="2868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90929" y="169671"/>
            <a:ext cx="3841455" cy="28810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27" t="32723"/>
          <a:stretch/>
        </p:blipFill>
        <p:spPr>
          <a:xfrm rot="5400000">
            <a:off x="1050605" y="4148416"/>
            <a:ext cx="3836815" cy="28692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52" t="32945"/>
          <a:stretch/>
        </p:blipFill>
        <p:spPr>
          <a:xfrm>
            <a:off x="4553107" y="3664636"/>
            <a:ext cx="2857646" cy="33619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2" t="7718" r="20869" b="20431"/>
          <a:stretch/>
        </p:blipFill>
        <p:spPr>
          <a:xfrm>
            <a:off x="7571111" y="3682312"/>
            <a:ext cx="2870349" cy="3348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968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691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563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Thank you!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133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0319149"/>
              </p:ext>
            </p:extLst>
          </p:nvPr>
        </p:nvGraphicFramePr>
        <p:xfrm>
          <a:off x="1286607" y="-35777"/>
          <a:ext cx="4595177" cy="6893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Acrobat Document" r:id="rId3" imgW="16459200" imgH="24688800" progId="Acrobat.Document.DC">
                  <p:embed/>
                </p:oleObj>
              </mc:Choice>
              <mc:Fallback>
                <p:oleObj name="Acrobat Document" r:id="rId3" imgW="16459200" imgH="2468880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6607" y="-35777"/>
                        <a:ext cx="4595177" cy="68937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887885"/>
              </p:ext>
            </p:extLst>
          </p:nvPr>
        </p:nvGraphicFramePr>
        <p:xfrm>
          <a:off x="6292332" y="131228"/>
          <a:ext cx="4443075" cy="3460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Acrobat Document" r:id="rId5" imgW="22659769" imgH="17649503" progId="Acrobat.Document.DC">
                  <p:embed/>
                </p:oleObj>
              </mc:Choice>
              <mc:Fallback>
                <p:oleObj name="Acrobat Document" r:id="rId5" imgW="22659769" imgH="17649503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292332" y="131228"/>
                        <a:ext cx="4443075" cy="34605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3582053"/>
              </p:ext>
            </p:extLst>
          </p:nvPr>
        </p:nvGraphicFramePr>
        <p:xfrm>
          <a:off x="6292332" y="3591797"/>
          <a:ext cx="4443075" cy="3201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Acrobat Document" r:id="rId7" imgW="23802856" imgH="17154268" progId="Acrobat.Document.DC">
                  <p:embed/>
                </p:oleObj>
              </mc:Choice>
              <mc:Fallback>
                <p:oleObj name="Acrobat Document" r:id="rId7" imgW="23802856" imgH="17154268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292332" y="3591797"/>
                        <a:ext cx="4443075" cy="3201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36128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814" y="0"/>
            <a:ext cx="4524823" cy="6787235"/>
          </a:xfrm>
        </p:spPr>
      </p:pic>
    </p:spTree>
    <p:extLst>
      <p:ext uri="{BB962C8B-B14F-4D97-AF65-F5344CB8AC3E}">
        <p14:creationId xmlns:p14="http://schemas.microsoft.com/office/powerpoint/2010/main" val="2940136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Watershed Ambassadors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333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5486" y="1018268"/>
            <a:ext cx="5018314" cy="1325563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latin typeface="Raleway" panose="020B0503030101060003" pitchFamily="34" charset="0"/>
              </a:rPr>
              <a:t>2024 Ambassadors</a:t>
            </a:r>
            <a:endParaRPr lang="en-US" sz="4000" b="1" dirty="0"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5486" y="2645229"/>
            <a:ext cx="5018314" cy="3531734"/>
          </a:xfrm>
        </p:spPr>
        <p:txBody>
          <a:bodyPr/>
          <a:lstStyle/>
          <a:p>
            <a:r>
              <a:rPr lang="en-US" dirty="0"/>
              <a:t>WMA 13:Caroline </a:t>
            </a:r>
            <a:r>
              <a:rPr lang="en-US" dirty="0" smtClean="0"/>
              <a:t>McFarland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wma14.njwap@gmail.com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/>
              <a:t>WMA 14: Melanie </a:t>
            </a:r>
            <a:r>
              <a:rPr lang="en-US" dirty="0" smtClean="0"/>
              <a:t>Thorn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wma14.njwap@gmail.com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ACUA - How Your Watershed Wor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0"/>
            <a:ext cx="4155167" cy="6853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75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284723"/>
            <a:ext cx="12192000" cy="2250343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Save Barnegat Bay </a:t>
            </a:r>
          </a:p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Cleanup Program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858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4083"/>
            <a:ext cx="10515600" cy="1325563"/>
          </a:xfrm>
        </p:spPr>
        <p:txBody>
          <a:bodyPr/>
          <a:lstStyle/>
          <a:p>
            <a:r>
              <a:rPr lang="en-US" b="1" dirty="0" smtClean="0">
                <a:latin typeface="Raleway" panose="020B0503030101060003" pitchFamily="34" charset="0"/>
              </a:rPr>
              <a:t>New Volunteer Cleanup Program</a:t>
            </a:r>
            <a:endParaRPr lang="en-US" b="1" dirty="0">
              <a:latin typeface="Raleway" panose="020B05030301010600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9646"/>
            <a:ext cx="6452286" cy="49938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 smtClean="0">
                <a:latin typeface="Raleway" panose="020B0503030101060003" pitchFamily="34" charset="0"/>
              </a:rPr>
              <a:t>2023 Stats</a:t>
            </a:r>
          </a:p>
          <a:p>
            <a:r>
              <a:rPr lang="en-US" sz="1600" dirty="0" smtClean="0">
                <a:latin typeface="Raleway" panose="020B0503030101060003" pitchFamily="34" charset="0"/>
              </a:rPr>
              <a:t>4/13 </a:t>
            </a:r>
            <a:r>
              <a:rPr lang="en-US" sz="1600" dirty="0">
                <a:latin typeface="Raleway" panose="020B0503030101060003" pitchFamily="34" charset="0"/>
              </a:rPr>
              <a:t>- Toms River, Browns Woods (Beach Sweep)</a:t>
            </a:r>
          </a:p>
          <a:p>
            <a:r>
              <a:rPr lang="en-US" sz="1600" dirty="0">
                <a:latin typeface="Raleway" panose="020B0503030101060003" pitchFamily="34" charset="0"/>
              </a:rPr>
              <a:t>4/15 - Manchester, Northampton Blvd &amp; Montgomery Ave (Blitz)</a:t>
            </a:r>
          </a:p>
          <a:p>
            <a:r>
              <a:rPr lang="en-US" sz="1600" dirty="0">
                <a:latin typeface="Raleway" panose="020B0503030101060003" pitchFamily="34" charset="0"/>
              </a:rPr>
              <a:t>4/17 - Brick, </a:t>
            </a:r>
            <a:r>
              <a:rPr lang="en-US" sz="1600" dirty="0" err="1" smtClean="0">
                <a:latin typeface="Raleway" panose="020B0503030101060003" pitchFamily="34" charset="0"/>
              </a:rPr>
              <a:t>DeCamp</a:t>
            </a:r>
            <a:r>
              <a:rPr lang="en-US" sz="1600" dirty="0" smtClean="0">
                <a:latin typeface="Raleway" panose="020B0503030101060003" pitchFamily="34" charset="0"/>
              </a:rPr>
              <a:t> </a:t>
            </a:r>
            <a:r>
              <a:rPr lang="en-US" sz="1600" dirty="0">
                <a:latin typeface="Raleway" panose="020B0503030101060003" pitchFamily="34" charset="0"/>
              </a:rPr>
              <a:t>Trail (Blitz)</a:t>
            </a:r>
          </a:p>
          <a:p>
            <a:r>
              <a:rPr lang="en-US" sz="1600" dirty="0">
                <a:latin typeface="Raleway" panose="020B0503030101060003" pitchFamily="34" charset="0"/>
              </a:rPr>
              <a:t>4/19 - Bayville, Bayview Ave &amp; Sloop Creek Rd (Blitz)</a:t>
            </a:r>
          </a:p>
          <a:p>
            <a:r>
              <a:rPr lang="en-US" sz="1600" dirty="0">
                <a:latin typeface="Raleway" panose="020B0503030101060003" pitchFamily="34" charset="0"/>
              </a:rPr>
              <a:t>5/13 - </a:t>
            </a:r>
            <a:r>
              <a:rPr lang="en-US" sz="1600" dirty="0" err="1">
                <a:latin typeface="Raleway" panose="020B0503030101060003" pitchFamily="34" charset="0"/>
              </a:rPr>
              <a:t>Plumsted</a:t>
            </a:r>
            <a:r>
              <a:rPr lang="en-US" sz="1600" dirty="0">
                <a:latin typeface="Raleway" panose="020B0503030101060003" pitchFamily="34" charset="0"/>
              </a:rPr>
              <a:t>, Main St</a:t>
            </a:r>
          </a:p>
          <a:p>
            <a:r>
              <a:rPr lang="en-US" sz="1600" dirty="0">
                <a:latin typeface="Raleway" panose="020B0503030101060003" pitchFamily="34" charset="0"/>
              </a:rPr>
              <a:t>6/25 - Toms River, Riverwood Park</a:t>
            </a:r>
          </a:p>
          <a:p>
            <a:r>
              <a:rPr lang="en-US" sz="1600" dirty="0">
                <a:latin typeface="Raleway" panose="020B0503030101060003" pitchFamily="34" charset="0"/>
              </a:rPr>
              <a:t>9/16 - Toms River, Shelter Cove (International Coastal Clean-up)</a:t>
            </a:r>
          </a:p>
          <a:p>
            <a:r>
              <a:rPr lang="en-US" sz="1600" dirty="0">
                <a:latin typeface="Raleway" panose="020B0503030101060003" pitchFamily="34" charset="0"/>
              </a:rPr>
              <a:t>10/1 - Harvey Cedars, James St (</a:t>
            </a:r>
            <a:r>
              <a:rPr lang="en-US" sz="1600" dirty="0" err="1">
                <a:latin typeface="Raleway" panose="020B0503030101060003" pitchFamily="34" charset="0"/>
              </a:rPr>
              <a:t>Microplastics</a:t>
            </a:r>
            <a:r>
              <a:rPr lang="en-US" sz="1600" dirty="0">
                <a:latin typeface="Raleway" panose="020B0503030101060003" pitchFamily="34" charset="0"/>
              </a:rPr>
              <a:t> Survey)</a:t>
            </a:r>
          </a:p>
          <a:p>
            <a:r>
              <a:rPr lang="en-US" sz="1600" dirty="0">
                <a:latin typeface="Raleway" panose="020B0503030101060003" pitchFamily="34" charset="0"/>
              </a:rPr>
              <a:t>10/15 - Lacey, Laurel Blvd</a:t>
            </a:r>
          </a:p>
          <a:p>
            <a:r>
              <a:rPr lang="en-US" sz="1600" dirty="0">
                <a:latin typeface="Raleway" panose="020B0503030101060003" pitchFamily="34" charset="0"/>
              </a:rPr>
              <a:t>10/21 - Toms River, Browns Woods</a:t>
            </a:r>
          </a:p>
          <a:p>
            <a:r>
              <a:rPr lang="en-US" sz="1600" dirty="0">
                <a:latin typeface="Raleway" panose="020B0503030101060003" pitchFamily="34" charset="0"/>
              </a:rPr>
              <a:t>11/18 - Manchester, Manchester Little </a:t>
            </a:r>
            <a:r>
              <a:rPr lang="en-US" sz="1600" dirty="0" smtClean="0">
                <a:latin typeface="Raleway" panose="020B0503030101060003" pitchFamily="34" charset="0"/>
              </a:rPr>
              <a:t>League</a:t>
            </a:r>
            <a:endParaRPr lang="en-US" sz="1600" dirty="0">
              <a:latin typeface="Raleway" panose="020B05030301010600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731211" y="2720770"/>
            <a:ext cx="405713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Raleway" panose="020B0503030101060003" pitchFamily="34" charset="0"/>
              </a:rPr>
              <a:t>Leigh V Simpson II</a:t>
            </a:r>
            <a:r>
              <a:rPr lang="en-US" dirty="0">
                <a:latin typeface="Raleway" panose="020B0503030101060003" pitchFamily="34" charset="0"/>
              </a:rPr>
              <a:t/>
            </a:r>
            <a:br>
              <a:rPr lang="en-US" dirty="0">
                <a:latin typeface="Raleway" panose="020B0503030101060003" pitchFamily="34" charset="0"/>
              </a:rPr>
            </a:br>
            <a:r>
              <a:rPr lang="en-US" dirty="0">
                <a:latin typeface="Raleway" panose="020B0503030101060003" pitchFamily="34" charset="0"/>
              </a:rPr>
              <a:t>Clean-Up Coordinator</a:t>
            </a:r>
            <a:br>
              <a:rPr lang="en-US" dirty="0">
                <a:latin typeface="Raleway" panose="020B0503030101060003" pitchFamily="34" charset="0"/>
              </a:rPr>
            </a:br>
            <a:r>
              <a:rPr lang="en-US" u="sng" dirty="0" smtClean="0">
                <a:latin typeface="Raleway" panose="020B0503030101060003" pitchFamily="34" charset="0"/>
                <a:hlinkClick r:id="rId2"/>
              </a:rPr>
              <a:t>programs@savebarnegatbay.org</a:t>
            </a:r>
            <a:r>
              <a:rPr lang="en-US" dirty="0">
                <a:latin typeface="Raleway" panose="020B0503030101060003" pitchFamily="34" charset="0"/>
              </a:rPr>
              <a:t/>
            </a:r>
            <a:br>
              <a:rPr lang="en-US" dirty="0">
                <a:latin typeface="Raleway" panose="020B0503030101060003" pitchFamily="34" charset="0"/>
              </a:rPr>
            </a:br>
            <a:r>
              <a:rPr lang="en-US" dirty="0" smtClean="0">
                <a:latin typeface="Raleway" panose="020B0503030101060003" pitchFamily="34" charset="0"/>
              </a:rPr>
              <a:t>732-930-4798</a:t>
            </a:r>
            <a:endParaRPr lang="en-US" dirty="0"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23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2584674"/>
            <a:ext cx="12192000" cy="1650442"/>
          </a:xfrm>
          <a:prstGeom prst="rect">
            <a:avLst/>
          </a:prstGeom>
          <a:solidFill>
            <a:srgbClr val="203B4C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95564" y="2284723"/>
            <a:ext cx="11000874" cy="2250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 smtClean="0">
                <a:solidFill>
                  <a:schemeClr val="bg1"/>
                </a:solidFill>
                <a:latin typeface="Raleway" panose="020B0503030101060003" pitchFamily="34" charset="0"/>
              </a:rPr>
              <a:t>Outreach Materials</a:t>
            </a:r>
            <a:endParaRPr lang="en-US" sz="6000" b="1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15393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382</Words>
  <Application>Microsoft Office PowerPoint</Application>
  <PresentationFormat>Widescreen</PresentationFormat>
  <Paragraphs>121</Paragraphs>
  <Slides>29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Raleway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2024 Ambassadors</vt:lpstr>
      <vt:lpstr>PowerPoint Presentation</vt:lpstr>
      <vt:lpstr>New Volunteer Cleanup Program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Coordinator Classes</vt:lpstr>
      <vt:lpstr>Bag drop off</vt:lpstr>
      <vt:lpstr>PowerPoint Presentation</vt:lpstr>
      <vt:lpstr>How can I access the reports?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County of Ocean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Hall, Tanara</dc:creator>
  <cp:lastModifiedBy>Hall, Tanara</cp:lastModifiedBy>
  <cp:revision>37</cp:revision>
  <dcterms:created xsi:type="dcterms:W3CDTF">2023-03-16T19:19:27Z</dcterms:created>
  <dcterms:modified xsi:type="dcterms:W3CDTF">2024-02-01T22:37:53Z</dcterms:modified>
</cp:coreProperties>
</file>