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5" r:id="rId2"/>
    <p:sldId id="300" r:id="rId3"/>
    <p:sldId id="314" r:id="rId4"/>
    <p:sldId id="327" r:id="rId5"/>
    <p:sldId id="326" r:id="rId6"/>
    <p:sldId id="315" r:id="rId7"/>
    <p:sldId id="266" r:id="rId8"/>
    <p:sldId id="273" r:id="rId9"/>
    <p:sldId id="286" r:id="rId10"/>
    <p:sldId id="282" r:id="rId11"/>
    <p:sldId id="296" r:id="rId12"/>
    <p:sldId id="274" r:id="rId13"/>
    <p:sldId id="275" r:id="rId14"/>
    <p:sldId id="330" r:id="rId15"/>
    <p:sldId id="285" r:id="rId16"/>
    <p:sldId id="310" r:id="rId17"/>
    <p:sldId id="319" r:id="rId18"/>
    <p:sldId id="320" r:id="rId19"/>
    <p:sldId id="318" r:id="rId20"/>
    <p:sldId id="329" r:id="rId21"/>
    <p:sldId id="321" r:id="rId22"/>
    <p:sldId id="322" r:id="rId23"/>
    <p:sldId id="324" r:id="rId24"/>
    <p:sldId id="323" r:id="rId25"/>
    <p:sldId id="328" r:id="rId26"/>
    <p:sldId id="331" r:id="rId27"/>
    <p:sldId id="256" r:id="rId28"/>
    <p:sldId id="332" r:id="rId29"/>
    <p:sldId id="317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2A2011-2974-4725-B7DB-C9C343B3A353}">
          <p14:sldIdLst>
            <p14:sldId id="295"/>
            <p14:sldId id="300"/>
            <p14:sldId id="314"/>
            <p14:sldId id="327"/>
            <p14:sldId id="326"/>
            <p14:sldId id="315"/>
            <p14:sldId id="266"/>
            <p14:sldId id="273"/>
            <p14:sldId id="286"/>
            <p14:sldId id="282"/>
            <p14:sldId id="296"/>
            <p14:sldId id="274"/>
            <p14:sldId id="275"/>
            <p14:sldId id="330"/>
          </p14:sldIdLst>
        </p14:section>
        <p14:section name="Untitled Section" id="{B48488F6-F857-4852-80BE-DD35C6CDAAA7}">
          <p14:sldIdLst>
            <p14:sldId id="285"/>
            <p14:sldId id="310"/>
            <p14:sldId id="319"/>
            <p14:sldId id="320"/>
            <p14:sldId id="318"/>
            <p14:sldId id="329"/>
            <p14:sldId id="321"/>
            <p14:sldId id="322"/>
            <p14:sldId id="324"/>
            <p14:sldId id="323"/>
            <p14:sldId id="328"/>
            <p14:sldId id="331"/>
            <p14:sldId id="256"/>
            <p14:sldId id="332"/>
            <p14:sldId id="317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B4C"/>
    <a:srgbClr val="92C9B1"/>
    <a:srgbClr val="94CF11"/>
    <a:srgbClr val="006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NGPLAN-FS\SWMShared$\Outreach\Outreach%20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6BB-468F-B191-9B6628ACDA8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6BB-468F-B191-9B6628ACDA8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6BB-468F-B191-9B6628ACDA8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6BB-468F-B191-9B6628ACDA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'2024'!$G$2:$G$5</c:f>
              <c:strCache>
                <c:ptCount val="4"/>
                <c:pt idx="0">
                  <c:v>Recycling</c:v>
                </c:pt>
                <c:pt idx="1">
                  <c:v>Clean Communities</c:v>
                </c:pt>
                <c:pt idx="2">
                  <c:v>Compost</c:v>
                </c:pt>
                <c:pt idx="3">
                  <c:v>Waste Reduction</c:v>
                </c:pt>
              </c:strCache>
            </c:strRef>
          </c:cat>
          <c:val>
            <c:numRef>
              <c:f>'2024'!$H$2:$H$5</c:f>
              <c:numCache>
                <c:formatCode>General</c:formatCode>
                <c:ptCount val="4"/>
                <c:pt idx="0">
                  <c:v>27</c:v>
                </c:pt>
                <c:pt idx="1">
                  <c:v>51</c:v>
                </c:pt>
                <c:pt idx="2">
                  <c:v>31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BB-468F-B191-9B6628ACDA8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18AD-9E99-4B63-90C6-36811C6E9F3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B879D-1CEE-4D69-AD11-CCFF0D41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2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5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6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2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64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4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4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4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8CCD-122B-4CD8-B526-FE92FC91ED2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7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443920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94560" y="2262876"/>
            <a:ext cx="8397240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Recertification Credits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0" b="13719"/>
          <a:stretch/>
        </p:blipFill>
        <p:spPr>
          <a:xfrm>
            <a:off x="-78768" y="-10274"/>
            <a:ext cx="12270768" cy="69042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Clean Communities Reports &amp; Recap</a:t>
            </a:r>
            <a:endParaRPr lang="en-US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2" y="316523"/>
            <a:ext cx="11812169" cy="320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391" y="3692424"/>
            <a:ext cx="7275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Submit your annual statistical report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812" y="4338755"/>
            <a:ext cx="1210446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 Funds received for a calendar year must be utilized during the 18-month </a:t>
            </a:r>
            <a:r>
              <a:rPr lang="en-US" sz="2800" dirty="0" smtClean="0"/>
              <a:t>period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</a:t>
            </a:r>
            <a:r>
              <a:rPr lang="en-US" sz="2800" dirty="0" smtClean="0"/>
              <a:t>eginning </a:t>
            </a:r>
            <a:r>
              <a:rPr lang="en-US" sz="2800" dirty="0"/>
              <a:t>January 1 and ending June 30 of the following </a:t>
            </a:r>
            <a:r>
              <a:rPr lang="en-US" sz="2800" dirty="0" smtClean="0"/>
              <a:t>year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19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Outreach + Materials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097102"/>
              </p:ext>
            </p:extLst>
          </p:nvPr>
        </p:nvGraphicFramePr>
        <p:xfrm>
          <a:off x="493058" y="1497106"/>
          <a:ext cx="6499411" cy="450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84967"/>
              </p:ext>
            </p:extLst>
          </p:nvPr>
        </p:nvGraphicFramePr>
        <p:xfrm>
          <a:off x="7633446" y="2124636"/>
          <a:ext cx="3554507" cy="34388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0812">
                  <a:extLst>
                    <a:ext uri="{9D8B030D-6E8A-4147-A177-3AD203B41FA5}">
                      <a16:colId xmlns:a16="http://schemas.microsoft.com/office/drawing/2014/main" val="1923942122"/>
                    </a:ext>
                  </a:extLst>
                </a:gridCol>
                <a:gridCol w="1093695">
                  <a:extLst>
                    <a:ext uri="{9D8B030D-6E8A-4147-A177-3AD203B41FA5}">
                      <a16:colId xmlns:a16="http://schemas.microsoft.com/office/drawing/2014/main" val="4015900512"/>
                    </a:ext>
                  </a:extLst>
                </a:gridCol>
              </a:tblGrid>
              <a:tr h="51840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Recycling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>
                          <a:effectLst/>
                        </a:rPr>
                        <a:t>32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21142495"/>
                  </a:ext>
                </a:extLst>
              </a:tr>
              <a:tr h="941829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Clean Communities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>
                          <a:effectLst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827719"/>
                  </a:ext>
                </a:extLst>
              </a:tr>
              <a:tr h="51840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Compost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>
                          <a:effectLst/>
                        </a:rPr>
                        <a:t>37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07002022"/>
                  </a:ext>
                </a:extLst>
              </a:tr>
              <a:tr h="941829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Waste Reduction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>
                          <a:effectLst/>
                        </a:rPr>
                        <a:t>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52934520"/>
                  </a:ext>
                </a:extLst>
              </a:tr>
              <a:tr h="51840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Total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>
                          <a:effectLst/>
                        </a:rPr>
                        <a:t>103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531838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68071" y="197224"/>
            <a:ext cx="6879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2025 Outreach Stats!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4" y="655272"/>
            <a:ext cx="10925348" cy="5382824"/>
          </a:xfrm>
        </p:spPr>
      </p:pic>
    </p:spTree>
    <p:extLst>
      <p:ext uri="{BB962C8B-B14F-4D97-AF65-F5344CB8AC3E}">
        <p14:creationId xmlns:p14="http://schemas.microsoft.com/office/powerpoint/2010/main" val="261619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97" t="12987" r="26579" b="3543"/>
          <a:stretch/>
        </p:blipFill>
        <p:spPr>
          <a:xfrm>
            <a:off x="2280863" y="359595"/>
            <a:ext cx="7315199" cy="62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284723"/>
            <a:ext cx="12192000" cy="2055265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Recycling Guide Review (</a:t>
            </a:r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Contacts/Changes</a:t>
            </a:r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92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9216" y="0"/>
            <a:ext cx="4987807" cy="69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05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3039" y="365125"/>
            <a:ext cx="4380931" cy="618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09" y="365125"/>
            <a:ext cx="4497221" cy="62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8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149785"/>
            <a:ext cx="12192000" cy="2409491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6381" y="2308934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What to expect for </a:t>
            </a:r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2026 </a:t>
            </a:r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(Tonnage Reports, Schedules, </a:t>
            </a:r>
            <a:r>
              <a:rPr lang="en-US" sz="6000" b="1" dirty="0" err="1">
                <a:solidFill>
                  <a:schemeClr val="bg1"/>
                </a:solidFill>
                <a:latin typeface="Raleway" panose="020B0503030101060003" pitchFamily="34" charset="0"/>
              </a:rPr>
              <a:t>etc</a:t>
            </a:r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173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383" t="13483" r="17960" b="7711"/>
          <a:stretch/>
        </p:blipFill>
        <p:spPr>
          <a:xfrm>
            <a:off x="1828799" y="596165"/>
            <a:ext cx="8570795" cy="59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0"/>
            <a:ext cx="12192000" cy="764931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Tentative Dates</a:t>
            </a:r>
            <a:r>
              <a:rPr lang="en-US" sz="6000" dirty="0">
                <a:solidFill>
                  <a:srgbClr val="FF0000"/>
                </a:solidFill>
              </a:rPr>
              <a:t>: </a:t>
            </a:r>
            <a:r>
              <a:rPr lang="en-US" sz="6000" b="1" dirty="0">
                <a:solidFill>
                  <a:srgbClr val="FF0000"/>
                </a:solidFill>
              </a:rPr>
              <a:t>DO NOT SHARE!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31" y="837834"/>
            <a:ext cx="4043647" cy="60201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93" y="787118"/>
            <a:ext cx="4691860" cy="60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35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Document Shredding &amp; HHW Agendas</a:t>
            </a:r>
            <a:endParaRPr lang="en-US" b="1" dirty="0">
              <a:latin typeface="Raleway" panose="020B05030301010600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894" t="14382" r="2683" b="24093"/>
          <a:stretch/>
        </p:blipFill>
        <p:spPr>
          <a:xfrm>
            <a:off x="1282888" y="1690688"/>
            <a:ext cx="9157649" cy="46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58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03" t="16731" r="38596" b="21745"/>
          <a:stretch/>
        </p:blipFill>
        <p:spPr>
          <a:xfrm>
            <a:off x="2210936" y="365125"/>
            <a:ext cx="7478975" cy="610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3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8" y="26050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How can I access the documents</a:t>
            </a:r>
            <a:endParaRPr lang="en-US" b="1" dirty="0"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498" y="1356069"/>
            <a:ext cx="9865003" cy="397486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16" y="1505817"/>
            <a:ext cx="8747879" cy="4920682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8426845" y="3141201"/>
            <a:ext cx="3288335" cy="1222301"/>
          </a:xfrm>
          <a:prstGeom prst="rect">
            <a:avLst/>
          </a:prstGeom>
          <a:ln w="57150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smtClean="0"/>
              <a:t>ocgsftp.co.ocean.nj.us</a:t>
            </a:r>
            <a:endParaRPr lang="en-US" sz="200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smtClean="0"/>
              <a:t>Username: SWMVendorFTP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smtClean="0"/>
              <a:t>Password: Vend4SWM_FTP!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1607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/>
              <a:t>Scale Totals – End of January</a:t>
            </a:r>
          </a:p>
          <a:p>
            <a:pPr algn="ctr"/>
            <a:r>
              <a:rPr lang="en-US" sz="6600" dirty="0" smtClean="0"/>
              <a:t>Business reports from Jan to April</a:t>
            </a:r>
          </a:p>
          <a:p>
            <a:pPr algn="ctr"/>
            <a:endParaRPr lang="en-US" sz="6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Raleway" panose="020B0503030101060003" pitchFamily="34" charset="0"/>
              </a:rPr>
              <a:t>Tonnage Reports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08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Health Department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7417"/>
            <a:ext cx="10515600" cy="1031875"/>
          </a:xfrm>
        </p:spPr>
        <p:txBody>
          <a:bodyPr/>
          <a:lstStyle/>
          <a:p>
            <a:r>
              <a:rPr lang="en-US" sz="4400" dirty="0"/>
              <a:t>1. End of year recycling reports.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6600" b="1" dirty="0" smtClean="0"/>
              <a:t>Health Department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343868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9D2FDA5-1B4A-4AE7-BD0A-AB9716EF8708" descr="Resized_Screenshot_20251110_112332_Googl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46" y="92863"/>
            <a:ext cx="3077307" cy="606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563" y="1134180"/>
            <a:ext cx="475117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/>
              <a:t>2. Office waste </a:t>
            </a:r>
            <a:endParaRPr lang="en-US" sz="5400" b="1" dirty="0" smtClean="0"/>
          </a:p>
          <a:p>
            <a:r>
              <a:rPr lang="en-US" sz="5400" b="1" dirty="0" smtClean="0"/>
              <a:t>in </a:t>
            </a:r>
            <a:r>
              <a:rPr lang="en-US" sz="5400" b="1" dirty="0"/>
              <a:t>C&amp;D roll-off </a:t>
            </a:r>
            <a:r>
              <a:rPr lang="en-US" sz="5400" b="1" dirty="0" smtClean="0"/>
              <a:t>c</a:t>
            </a:r>
          </a:p>
          <a:p>
            <a:r>
              <a:rPr lang="en-US" sz="5400" b="1" dirty="0" err="1" smtClean="0"/>
              <a:t>ontainers</a:t>
            </a:r>
            <a:r>
              <a:rPr lang="en-US" sz="5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6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208" y="682625"/>
            <a:ext cx="5122985" cy="5225806"/>
          </a:xfrm>
        </p:spPr>
        <p:txBody>
          <a:bodyPr>
            <a:normAutofit lnSpcReduction="10000"/>
          </a:bodyPr>
          <a:lstStyle/>
          <a:p>
            <a:r>
              <a:rPr lang="en-US" sz="5400" b="1" dirty="0"/>
              <a:t>3. Raising recycling numbers by enforcing source separation at construction sites.</a:t>
            </a:r>
          </a:p>
          <a:p>
            <a:endParaRPr lang="en-US" dirty="0"/>
          </a:p>
        </p:txBody>
      </p:sp>
      <p:pic>
        <p:nvPicPr>
          <p:cNvPr id="2050" name="1C59460F-4088-46F0-AE03-3826DC0FD5DA" descr="Resized_Screenshot_20251110_111616_Googl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17" y="0"/>
            <a:ext cx="308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062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Support Group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Opportunities for 2025</a:t>
            </a:r>
            <a:endParaRPr lang="en-US" b="1" dirty="0"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57637"/>
            <a:ext cx="10052713" cy="4351338"/>
          </a:xfrm>
        </p:spPr>
        <p:txBody>
          <a:bodyPr>
            <a:normAutofit/>
          </a:bodyPr>
          <a:lstStyle/>
          <a:p>
            <a:r>
              <a:rPr lang="en-US" b="1" dirty="0" smtClean="0"/>
              <a:t>November 14</a:t>
            </a:r>
            <a:r>
              <a:rPr lang="en-US" b="1" baseline="30000" dirty="0" smtClean="0"/>
              <a:t>th</a:t>
            </a:r>
            <a:r>
              <a:rPr lang="en-US" b="1" dirty="0" smtClean="0"/>
              <a:t> – Ocean County Municipal Coordinators Meeting- </a:t>
            </a:r>
            <a:r>
              <a:rPr lang="en-US" dirty="0" smtClean="0"/>
              <a:t>Credits available for: NJCCC &amp; CRP</a:t>
            </a:r>
            <a:endParaRPr lang="en-US" b="1" dirty="0" smtClean="0"/>
          </a:p>
          <a:p>
            <a:r>
              <a:rPr lang="en-US" b="1" dirty="0" smtClean="0"/>
              <a:t>November 18</a:t>
            </a:r>
            <a:r>
              <a:rPr lang="en-US" b="1" baseline="30000" dirty="0" smtClean="0"/>
              <a:t>th</a:t>
            </a:r>
            <a:r>
              <a:rPr lang="en-US" b="1" dirty="0" smtClean="0"/>
              <a:t>-20th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b="1" dirty="0"/>
              <a:t>NJ League of </a:t>
            </a:r>
            <a:r>
              <a:rPr lang="en-US" b="1" dirty="0" smtClean="0"/>
              <a:t>Municipalities (Atlantic City) </a:t>
            </a:r>
            <a:r>
              <a:rPr lang="en-US" dirty="0"/>
              <a:t>– </a:t>
            </a:r>
            <a:r>
              <a:rPr lang="en-US" dirty="0" smtClean="0"/>
              <a:t>Credits available for: NJCCC, CRP, CCFO, CMFO, CPWM, NJCLE, PACLE, LGLP, and RPPO/RPPS  </a:t>
            </a:r>
          </a:p>
          <a:p>
            <a:r>
              <a:rPr lang="en-US" b="1" dirty="0" smtClean="0"/>
              <a:t>December 4</a:t>
            </a:r>
            <a:r>
              <a:rPr lang="en-US" b="1" baseline="30000" dirty="0" smtClean="0"/>
              <a:t>th</a:t>
            </a:r>
            <a:r>
              <a:rPr lang="en-US" dirty="0"/>
              <a:t> – </a:t>
            </a:r>
            <a:r>
              <a:rPr lang="en-US" b="1" dirty="0"/>
              <a:t>New Jersey </a:t>
            </a:r>
            <a:r>
              <a:rPr lang="en-US" b="1" dirty="0" err="1"/>
              <a:t>WasteWise</a:t>
            </a:r>
            <a:r>
              <a:rPr lang="en-US" b="1" dirty="0"/>
              <a:t> Business Network </a:t>
            </a:r>
            <a:r>
              <a:rPr lang="en-US" b="1" dirty="0" smtClean="0"/>
              <a:t>Webinar(Zoom Meeting)</a:t>
            </a:r>
            <a:r>
              <a:rPr lang="en-US" b="1" dirty="0"/>
              <a:t> </a:t>
            </a:r>
            <a:r>
              <a:rPr lang="en-US" dirty="0" smtClean="0"/>
              <a:t>- Credits available for: NJCCC &amp; CRP</a:t>
            </a:r>
          </a:p>
          <a:p>
            <a:r>
              <a:rPr lang="en-US" b="1" dirty="0" smtClean="0"/>
              <a:t>December 12</a:t>
            </a:r>
            <a:r>
              <a:rPr lang="en-US" b="1" baseline="30000" dirty="0" smtClean="0"/>
              <a:t>th</a:t>
            </a:r>
            <a:r>
              <a:rPr lang="en-US" b="1" dirty="0" smtClean="0"/>
              <a:t> – ANJR &amp; NPN Holiday Party/Board Meeting (</a:t>
            </a:r>
            <a:r>
              <a:rPr lang="en-US" b="1" dirty="0" err="1" smtClean="0"/>
              <a:t>Helpsy</a:t>
            </a:r>
            <a:r>
              <a:rPr lang="en-US" b="1" dirty="0" smtClean="0"/>
              <a:t>)- </a:t>
            </a:r>
            <a:r>
              <a:rPr lang="en-US" dirty="0" smtClean="0"/>
              <a:t>Credits available for CRP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85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Thank you!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3" y="109048"/>
            <a:ext cx="5712407" cy="663990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70" y="0"/>
            <a:ext cx="5641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" y="448408"/>
            <a:ext cx="12002507" cy="5798893"/>
          </a:xfrm>
        </p:spPr>
      </p:pic>
    </p:spTree>
    <p:extLst>
      <p:ext uri="{BB962C8B-B14F-4D97-AF65-F5344CB8AC3E}">
        <p14:creationId xmlns:p14="http://schemas.microsoft.com/office/powerpoint/2010/main" val="1866635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443920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262876"/>
            <a:ext cx="11485728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Shared Service Agreements</a:t>
            </a:r>
          </a:p>
        </p:txBody>
      </p:sp>
    </p:spTree>
    <p:extLst>
      <p:ext uri="{BB962C8B-B14F-4D97-AF65-F5344CB8AC3E}">
        <p14:creationId xmlns:p14="http://schemas.microsoft.com/office/powerpoint/2010/main" val="5345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2025 </a:t>
            </a:r>
            <a:r>
              <a:rPr lang="en-US" sz="6000" b="1" dirty="0">
                <a:solidFill>
                  <a:schemeClr val="bg1"/>
                </a:solidFill>
                <a:latin typeface="Raleway" panose="020B0503030101060003" pitchFamily="34" charset="0"/>
              </a:rPr>
              <a:t>Programs Recap</a:t>
            </a:r>
          </a:p>
        </p:txBody>
      </p:sp>
    </p:spTree>
    <p:extLst>
      <p:ext uri="{BB962C8B-B14F-4D97-AF65-F5344CB8AC3E}">
        <p14:creationId xmlns:p14="http://schemas.microsoft.com/office/powerpoint/2010/main" val="7217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92" y="0"/>
            <a:ext cx="5187461" cy="67245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0" y="0"/>
            <a:ext cx="416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9" y="114301"/>
            <a:ext cx="8026164" cy="6673362"/>
          </a:xfrm>
        </p:spPr>
      </p:pic>
    </p:spTree>
    <p:extLst>
      <p:ext uri="{BB962C8B-B14F-4D97-AF65-F5344CB8AC3E}">
        <p14:creationId xmlns:p14="http://schemas.microsoft.com/office/powerpoint/2010/main" val="9796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3753</TotalTime>
  <Words>251</Words>
  <Application>Microsoft Office PowerPoint</Application>
  <PresentationFormat>Widescreen</PresentationFormat>
  <Paragraphs>45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Opportunities for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Document Shredding &amp; HHW Agendas</vt:lpstr>
      <vt:lpstr>PowerPoint Presentation</vt:lpstr>
      <vt:lpstr>How can I access the documents</vt:lpstr>
      <vt:lpstr>PowerPoint Presentation</vt:lpstr>
      <vt:lpstr>PowerPoint Presentation</vt:lpstr>
      <vt:lpstr>Health Department</vt:lpstr>
      <vt:lpstr>PowerPoint Presentation</vt:lpstr>
      <vt:lpstr>PowerPoint Presentation</vt:lpstr>
      <vt:lpstr>PowerPoint Presentation</vt:lpstr>
      <vt:lpstr>PowerPoint Presentation</vt:lpstr>
    </vt:vector>
  </TitlesOfParts>
  <Company>County of Ocean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Hall, Tanara</dc:creator>
  <cp:lastModifiedBy>Deleon-Rivera, Margaret</cp:lastModifiedBy>
  <cp:revision>112</cp:revision>
  <dcterms:created xsi:type="dcterms:W3CDTF">2023-03-16T19:19:27Z</dcterms:created>
  <dcterms:modified xsi:type="dcterms:W3CDTF">2025-11-14T19:23:33Z</dcterms:modified>
</cp:coreProperties>
</file>