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33" r:id="rId2"/>
    <p:sldId id="337" r:id="rId3"/>
    <p:sldId id="295" r:id="rId4"/>
    <p:sldId id="338" r:id="rId5"/>
    <p:sldId id="358" r:id="rId6"/>
    <p:sldId id="339" r:id="rId7"/>
    <p:sldId id="356" r:id="rId8"/>
    <p:sldId id="367" r:id="rId9"/>
    <p:sldId id="369" r:id="rId10"/>
    <p:sldId id="368" r:id="rId11"/>
    <p:sldId id="370" r:id="rId12"/>
    <p:sldId id="371" r:id="rId13"/>
    <p:sldId id="372" r:id="rId14"/>
    <p:sldId id="350" r:id="rId15"/>
    <p:sldId id="360" r:id="rId16"/>
    <p:sldId id="342" r:id="rId17"/>
    <p:sldId id="363" r:id="rId18"/>
    <p:sldId id="361" r:id="rId19"/>
    <p:sldId id="364" r:id="rId20"/>
    <p:sldId id="365" r:id="rId21"/>
    <p:sldId id="366" r:id="rId22"/>
    <p:sldId id="341" r:id="rId23"/>
    <p:sldId id="334" r:id="rId24"/>
    <p:sldId id="346" r:id="rId25"/>
    <p:sldId id="349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2A2011-2974-4725-B7DB-C9C343B3A353}">
          <p14:sldIdLst>
            <p14:sldId id="333"/>
            <p14:sldId id="337"/>
            <p14:sldId id="295"/>
            <p14:sldId id="338"/>
            <p14:sldId id="358"/>
            <p14:sldId id="339"/>
            <p14:sldId id="356"/>
            <p14:sldId id="367"/>
            <p14:sldId id="369"/>
            <p14:sldId id="368"/>
            <p14:sldId id="370"/>
            <p14:sldId id="371"/>
            <p14:sldId id="372"/>
            <p14:sldId id="350"/>
            <p14:sldId id="360"/>
            <p14:sldId id="342"/>
            <p14:sldId id="363"/>
            <p14:sldId id="361"/>
            <p14:sldId id="364"/>
            <p14:sldId id="365"/>
            <p14:sldId id="366"/>
            <p14:sldId id="341"/>
            <p14:sldId id="334"/>
            <p14:sldId id="346"/>
            <p14:sldId id="349"/>
          </p14:sldIdLst>
        </p14:section>
        <p14:section name="Untitled Section" id="{B48488F6-F857-4852-80BE-DD35C6CDAAA7}">
          <p14:sldIdLst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B4C"/>
    <a:srgbClr val="92C9B1"/>
    <a:srgbClr val="94CF11"/>
    <a:srgbClr val="006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E79E4F-56ED-46FF-A0B9-912C12ABD1FF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99304BE-F673-4130-B08C-926B72889B50}">
      <dgm:prSet phldrT="[Text]"/>
      <dgm:spPr/>
      <dgm:t>
        <a:bodyPr/>
        <a:lstStyle/>
        <a:p>
          <a:r>
            <a:rPr lang="en-US" b="1" dirty="0" smtClean="0"/>
            <a:t>Lunch and Learn “Lets Chat About Stats</a:t>
          </a:r>
          <a:r>
            <a:rPr lang="en-US" dirty="0" smtClean="0"/>
            <a:t>” which will be Wednesday May 13</a:t>
          </a:r>
          <a:r>
            <a:rPr lang="en-US" baseline="30000" dirty="0" smtClean="0"/>
            <a:t>th</a:t>
          </a:r>
          <a:r>
            <a:rPr lang="en-US" dirty="0" smtClean="0"/>
            <a:t> from noon to 1.  </a:t>
          </a:r>
          <a:endParaRPr lang="en-US" b="0" dirty="0">
            <a:latin typeface="Raleway" panose="020B0503030101060003" pitchFamily="34" charset="0"/>
          </a:endParaRPr>
        </a:p>
      </dgm:t>
    </dgm:pt>
    <dgm:pt modelId="{C698214A-F7F6-4874-BF77-DE91613EFDCF}" type="parTrans" cxnId="{85E5F792-105D-428A-B49B-791F4C8BA3BB}">
      <dgm:prSet/>
      <dgm:spPr/>
      <dgm:t>
        <a:bodyPr/>
        <a:lstStyle/>
        <a:p>
          <a:endParaRPr lang="en-US" b="1">
            <a:latin typeface="Raleway" panose="020B0503030101060003" pitchFamily="34" charset="0"/>
          </a:endParaRPr>
        </a:p>
      </dgm:t>
    </dgm:pt>
    <dgm:pt modelId="{E3B4DD92-011E-45D1-A8DF-54EEA74AB22E}" type="sibTrans" cxnId="{85E5F792-105D-428A-B49B-791F4C8BA3BB}">
      <dgm:prSet/>
      <dgm:spPr/>
      <dgm:t>
        <a:bodyPr/>
        <a:lstStyle/>
        <a:p>
          <a:endParaRPr lang="en-US" b="1">
            <a:latin typeface="Raleway" panose="020B0503030101060003" pitchFamily="34" charset="0"/>
          </a:endParaRPr>
        </a:p>
      </dgm:t>
    </dgm:pt>
    <dgm:pt modelId="{11D56DD5-3CE7-43F7-8B04-A29D0B0EE98C}" type="pres">
      <dgm:prSet presAssocID="{1FE79E4F-56ED-46FF-A0B9-912C12ABD1F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4CB02D-BFAB-461C-8B19-D0EFFBEDF62B}" type="pres">
      <dgm:prSet presAssocID="{F99304BE-F673-4130-B08C-926B72889B50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19E18A-F1F8-4528-8ED2-CF7AD2BB671A}" type="presOf" srcId="{1FE79E4F-56ED-46FF-A0B9-912C12ABD1FF}" destId="{11D56DD5-3CE7-43F7-8B04-A29D0B0EE98C}" srcOrd="0" destOrd="0" presId="urn:microsoft.com/office/officeart/2005/8/layout/default"/>
    <dgm:cxn modelId="{85E5F792-105D-428A-B49B-791F4C8BA3BB}" srcId="{1FE79E4F-56ED-46FF-A0B9-912C12ABD1FF}" destId="{F99304BE-F673-4130-B08C-926B72889B50}" srcOrd="0" destOrd="0" parTransId="{C698214A-F7F6-4874-BF77-DE91613EFDCF}" sibTransId="{E3B4DD92-011E-45D1-A8DF-54EEA74AB22E}"/>
    <dgm:cxn modelId="{17568E27-A33D-4E80-B506-701B9EA12AE5}" type="presOf" srcId="{F99304BE-F673-4130-B08C-926B72889B50}" destId="{724CB02D-BFAB-461C-8B19-D0EFFBEDF62B}" srcOrd="0" destOrd="0" presId="urn:microsoft.com/office/officeart/2005/8/layout/default"/>
    <dgm:cxn modelId="{CA5F4B58-F92F-40A8-B0CD-1616CA49EC89}" type="presParOf" srcId="{11D56DD5-3CE7-43F7-8B04-A29D0B0EE98C}" destId="{724CB02D-BFAB-461C-8B19-D0EFFBEDF62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E79E4F-56ED-46FF-A0B9-912C12ABD1FF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99304BE-F673-4130-B08C-926B72889B50}">
      <dgm:prSet phldrT="[Text]"/>
      <dgm:spPr/>
      <dgm:t>
        <a:bodyPr/>
        <a:lstStyle/>
        <a:p>
          <a:r>
            <a:rPr lang="en-US" b="1" dirty="0" smtClean="0">
              <a:latin typeface="Raleway" panose="020B0503030101060003" pitchFamily="34" charset="0"/>
            </a:rPr>
            <a:t>Tuesday, May 5, 2026</a:t>
          </a:r>
        </a:p>
        <a:p>
          <a:r>
            <a:rPr lang="en-US" b="0" dirty="0" smtClean="0">
              <a:latin typeface="Raleway" panose="020B0503030101060003" pitchFamily="34" charset="0"/>
            </a:rPr>
            <a:t>NJDEP Waste Wise Meeting</a:t>
          </a:r>
        </a:p>
        <a:p>
          <a:r>
            <a:rPr lang="en-US" b="0" dirty="0" smtClean="0">
              <a:latin typeface="Raleway" panose="020B0503030101060003" pitchFamily="34" charset="0"/>
            </a:rPr>
            <a:t>Time: 10:00 am</a:t>
          </a:r>
          <a:endParaRPr lang="en-US" b="0" dirty="0">
            <a:latin typeface="Raleway" panose="020B0503030101060003" pitchFamily="34" charset="0"/>
          </a:endParaRPr>
        </a:p>
      </dgm:t>
    </dgm:pt>
    <dgm:pt modelId="{C698214A-F7F6-4874-BF77-DE91613EFDCF}" type="parTrans" cxnId="{85E5F792-105D-428A-B49B-791F4C8BA3BB}">
      <dgm:prSet/>
      <dgm:spPr/>
      <dgm:t>
        <a:bodyPr/>
        <a:lstStyle/>
        <a:p>
          <a:endParaRPr lang="en-US" b="1">
            <a:latin typeface="Raleway" panose="020B0503030101060003" pitchFamily="34" charset="0"/>
          </a:endParaRPr>
        </a:p>
      </dgm:t>
    </dgm:pt>
    <dgm:pt modelId="{E3B4DD92-011E-45D1-A8DF-54EEA74AB22E}" type="sibTrans" cxnId="{85E5F792-105D-428A-B49B-791F4C8BA3BB}">
      <dgm:prSet/>
      <dgm:spPr/>
      <dgm:t>
        <a:bodyPr/>
        <a:lstStyle/>
        <a:p>
          <a:endParaRPr lang="en-US" b="1">
            <a:latin typeface="Raleway" panose="020B0503030101060003" pitchFamily="34" charset="0"/>
          </a:endParaRPr>
        </a:p>
      </dgm:t>
    </dgm:pt>
    <dgm:pt modelId="{11D56DD5-3CE7-43F7-8B04-A29D0B0EE98C}" type="pres">
      <dgm:prSet presAssocID="{1FE79E4F-56ED-46FF-A0B9-912C12ABD1F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4CB02D-BFAB-461C-8B19-D0EFFBEDF62B}" type="pres">
      <dgm:prSet presAssocID="{F99304BE-F673-4130-B08C-926B72889B50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19E18A-F1F8-4528-8ED2-CF7AD2BB671A}" type="presOf" srcId="{1FE79E4F-56ED-46FF-A0B9-912C12ABD1FF}" destId="{11D56DD5-3CE7-43F7-8B04-A29D0B0EE98C}" srcOrd="0" destOrd="0" presId="urn:microsoft.com/office/officeart/2005/8/layout/default"/>
    <dgm:cxn modelId="{85E5F792-105D-428A-B49B-791F4C8BA3BB}" srcId="{1FE79E4F-56ED-46FF-A0B9-912C12ABD1FF}" destId="{F99304BE-F673-4130-B08C-926B72889B50}" srcOrd="0" destOrd="0" parTransId="{C698214A-F7F6-4874-BF77-DE91613EFDCF}" sibTransId="{E3B4DD92-011E-45D1-A8DF-54EEA74AB22E}"/>
    <dgm:cxn modelId="{17568E27-A33D-4E80-B506-701B9EA12AE5}" type="presOf" srcId="{F99304BE-F673-4130-B08C-926B72889B50}" destId="{724CB02D-BFAB-461C-8B19-D0EFFBEDF62B}" srcOrd="0" destOrd="0" presId="urn:microsoft.com/office/officeart/2005/8/layout/default"/>
    <dgm:cxn modelId="{CA5F4B58-F92F-40A8-B0CD-1616CA49EC89}" type="presParOf" srcId="{11D56DD5-3CE7-43F7-8B04-A29D0B0EE98C}" destId="{724CB02D-BFAB-461C-8B19-D0EFFBEDF62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08BCB6-BFCC-4E77-980F-5DE8398024B6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386A122-EDE3-41E7-8652-F397AF6BF478}">
      <dgm:prSet phldrT="[Text]"/>
      <dgm:spPr/>
      <dgm:t>
        <a:bodyPr/>
        <a:lstStyle/>
        <a:p>
          <a:r>
            <a:rPr lang="en-US" b="1" dirty="0" smtClean="0"/>
            <a:t>September 11, 2026</a:t>
          </a:r>
          <a:r>
            <a:rPr lang="en-US" dirty="0" smtClean="0"/>
            <a:t> </a:t>
          </a:r>
          <a:r>
            <a:rPr lang="en-US" i="1" dirty="0" smtClean="0"/>
            <a:t>@ NRC Education Center (800 </a:t>
          </a:r>
          <a:r>
            <a:rPr lang="en-US" i="1" dirty="0" err="1" smtClean="0"/>
            <a:t>Towbin</a:t>
          </a:r>
          <a:r>
            <a:rPr lang="en-US" i="1" dirty="0" smtClean="0"/>
            <a:t> Ave., Lakewood)</a:t>
          </a:r>
          <a:endParaRPr lang="en-US" dirty="0"/>
        </a:p>
      </dgm:t>
    </dgm:pt>
    <dgm:pt modelId="{4055CC21-59AC-4F25-990A-C1A905BFD6FA}" type="parTrans" cxnId="{3C2C4812-9193-4FD8-80BF-3A28A79AFD45}">
      <dgm:prSet/>
      <dgm:spPr/>
      <dgm:t>
        <a:bodyPr/>
        <a:lstStyle/>
        <a:p>
          <a:endParaRPr lang="en-US"/>
        </a:p>
      </dgm:t>
    </dgm:pt>
    <dgm:pt modelId="{26C5CD13-AFF9-41D5-8A40-C3BAB5B6192E}" type="sibTrans" cxnId="{3C2C4812-9193-4FD8-80BF-3A28A79AFD45}">
      <dgm:prSet/>
      <dgm:spPr/>
      <dgm:t>
        <a:bodyPr/>
        <a:lstStyle/>
        <a:p>
          <a:endParaRPr lang="en-US"/>
        </a:p>
      </dgm:t>
    </dgm:pt>
    <dgm:pt modelId="{B9149F08-C2BB-4212-8CC6-F271D89E1931}">
      <dgm:prSet phldrT="[Text]"/>
      <dgm:spPr/>
      <dgm:t>
        <a:bodyPr/>
        <a:lstStyle/>
        <a:p>
          <a:r>
            <a:rPr lang="en-US" b="1" dirty="0" smtClean="0"/>
            <a:t>November 20, 2026</a:t>
          </a:r>
          <a:r>
            <a:rPr lang="en-US" dirty="0" smtClean="0"/>
            <a:t> </a:t>
          </a:r>
          <a:r>
            <a:rPr lang="en-US" i="1" dirty="0" smtClean="0"/>
            <a:t>@ </a:t>
          </a:r>
          <a:r>
            <a:rPr lang="en-US" i="1" dirty="0" err="1" smtClean="0"/>
            <a:t>Cattus</a:t>
          </a:r>
          <a:r>
            <a:rPr lang="en-US" i="1" dirty="0" smtClean="0"/>
            <a:t> Island County Park (1170 </a:t>
          </a:r>
          <a:r>
            <a:rPr lang="en-US" i="1" dirty="0" err="1" smtClean="0"/>
            <a:t>Cattus</a:t>
          </a:r>
          <a:r>
            <a:rPr lang="en-US" i="1" dirty="0" smtClean="0"/>
            <a:t> Island Blvd., Toms River</a:t>
          </a:r>
          <a:endParaRPr lang="en-US" dirty="0"/>
        </a:p>
      </dgm:t>
    </dgm:pt>
    <dgm:pt modelId="{9A016F6E-333D-4A37-A614-9A3AC884A4C8}" type="parTrans" cxnId="{F2B1F403-2B1B-46AF-BE68-EC47D7D2E1BE}">
      <dgm:prSet/>
      <dgm:spPr/>
      <dgm:t>
        <a:bodyPr/>
        <a:lstStyle/>
        <a:p>
          <a:endParaRPr lang="en-US"/>
        </a:p>
      </dgm:t>
    </dgm:pt>
    <dgm:pt modelId="{1624FB59-DF38-494F-8828-0551D5F9ADFD}" type="sibTrans" cxnId="{F2B1F403-2B1B-46AF-BE68-EC47D7D2E1BE}">
      <dgm:prSet/>
      <dgm:spPr/>
      <dgm:t>
        <a:bodyPr/>
        <a:lstStyle/>
        <a:p>
          <a:endParaRPr lang="en-US"/>
        </a:p>
      </dgm:t>
    </dgm:pt>
    <dgm:pt modelId="{E8943416-1DD6-44F6-95A0-6768154DC540}" type="pres">
      <dgm:prSet presAssocID="{7708BCB6-BFCC-4E77-980F-5DE8398024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ED9E52-F259-473F-A2B1-4F816261C4DE}" type="pres">
      <dgm:prSet presAssocID="{6386A122-EDE3-41E7-8652-F397AF6BF47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A884A0-8F5F-40EF-B357-07C0112EEB8D}" type="pres">
      <dgm:prSet presAssocID="{26C5CD13-AFF9-41D5-8A40-C3BAB5B6192E}" presName="sibTrans" presStyleCnt="0"/>
      <dgm:spPr/>
    </dgm:pt>
    <dgm:pt modelId="{70139637-F310-4258-B03C-7576B707018E}" type="pres">
      <dgm:prSet presAssocID="{B9149F08-C2BB-4212-8CC6-F271D89E193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B1F403-2B1B-46AF-BE68-EC47D7D2E1BE}" srcId="{7708BCB6-BFCC-4E77-980F-5DE8398024B6}" destId="{B9149F08-C2BB-4212-8CC6-F271D89E1931}" srcOrd="1" destOrd="0" parTransId="{9A016F6E-333D-4A37-A614-9A3AC884A4C8}" sibTransId="{1624FB59-DF38-494F-8828-0551D5F9ADFD}"/>
    <dgm:cxn modelId="{E9D17D38-DBA6-4088-9B9A-053B2DDB728C}" type="presOf" srcId="{7708BCB6-BFCC-4E77-980F-5DE8398024B6}" destId="{E8943416-1DD6-44F6-95A0-6768154DC540}" srcOrd="0" destOrd="0" presId="urn:microsoft.com/office/officeart/2005/8/layout/default"/>
    <dgm:cxn modelId="{5C647D6D-791F-4BE4-930A-FB0C832F6F35}" type="presOf" srcId="{B9149F08-C2BB-4212-8CC6-F271D89E1931}" destId="{70139637-F310-4258-B03C-7576B707018E}" srcOrd="0" destOrd="0" presId="urn:microsoft.com/office/officeart/2005/8/layout/default"/>
    <dgm:cxn modelId="{3C2C4812-9193-4FD8-80BF-3A28A79AFD45}" srcId="{7708BCB6-BFCC-4E77-980F-5DE8398024B6}" destId="{6386A122-EDE3-41E7-8652-F397AF6BF478}" srcOrd="0" destOrd="0" parTransId="{4055CC21-59AC-4F25-990A-C1A905BFD6FA}" sibTransId="{26C5CD13-AFF9-41D5-8A40-C3BAB5B6192E}"/>
    <dgm:cxn modelId="{89A654ED-F2E7-4BF8-819D-B7160BAE915A}" type="presOf" srcId="{6386A122-EDE3-41E7-8652-F397AF6BF478}" destId="{32ED9E52-F259-473F-A2B1-4F816261C4DE}" srcOrd="0" destOrd="0" presId="urn:microsoft.com/office/officeart/2005/8/layout/default"/>
    <dgm:cxn modelId="{4E8CBF96-6AFF-4B34-AECB-2B0CD39DAF42}" type="presParOf" srcId="{E8943416-1DD6-44F6-95A0-6768154DC540}" destId="{32ED9E52-F259-473F-A2B1-4F816261C4DE}" srcOrd="0" destOrd="0" presId="urn:microsoft.com/office/officeart/2005/8/layout/default"/>
    <dgm:cxn modelId="{90932D36-2D2E-479D-B22F-3997AD3693C2}" type="presParOf" srcId="{E8943416-1DD6-44F6-95A0-6768154DC540}" destId="{8EA884A0-8F5F-40EF-B357-07C0112EEB8D}" srcOrd="1" destOrd="0" presId="urn:microsoft.com/office/officeart/2005/8/layout/default"/>
    <dgm:cxn modelId="{104BEBEB-DDCF-474C-8619-7A7D02A16D1C}" type="presParOf" srcId="{E8943416-1DD6-44F6-95A0-6768154DC540}" destId="{70139637-F310-4258-B03C-7576B707018E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CB02D-BFAB-461C-8B19-D0EFFBEDF62B}">
      <dsp:nvSpPr>
        <dsp:cNvPr id="0" name=""/>
        <dsp:cNvSpPr/>
      </dsp:nvSpPr>
      <dsp:spPr>
        <a:xfrm>
          <a:off x="0" y="394689"/>
          <a:ext cx="5024718" cy="301483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 smtClean="0"/>
            <a:t>Lunch and Learn “Lets Chat About Stats</a:t>
          </a:r>
          <a:r>
            <a:rPr lang="en-US" sz="3800" kern="1200" dirty="0" smtClean="0"/>
            <a:t>” which will be Wednesday May 13</a:t>
          </a:r>
          <a:r>
            <a:rPr lang="en-US" sz="3800" kern="1200" baseline="30000" dirty="0" smtClean="0"/>
            <a:t>th</a:t>
          </a:r>
          <a:r>
            <a:rPr lang="en-US" sz="3800" kern="1200" dirty="0" smtClean="0"/>
            <a:t> from noon to 1.  </a:t>
          </a:r>
          <a:endParaRPr lang="en-US" sz="3800" b="0" kern="1200" dirty="0">
            <a:latin typeface="Raleway" panose="020B0503030101060003" pitchFamily="34" charset="0"/>
          </a:endParaRPr>
        </a:p>
      </dsp:txBody>
      <dsp:txXfrm>
        <a:off x="0" y="394689"/>
        <a:ext cx="5024718" cy="30148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CB02D-BFAB-461C-8B19-D0EFFBEDF62B}">
      <dsp:nvSpPr>
        <dsp:cNvPr id="0" name=""/>
        <dsp:cNvSpPr/>
      </dsp:nvSpPr>
      <dsp:spPr>
        <a:xfrm>
          <a:off x="0" y="394689"/>
          <a:ext cx="5024718" cy="301483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Raleway" panose="020B0503030101060003" pitchFamily="34" charset="0"/>
            </a:rPr>
            <a:t>Tuesday, May 5, 2026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>
              <a:latin typeface="Raleway" panose="020B0503030101060003" pitchFamily="34" charset="0"/>
            </a:rPr>
            <a:t>NJDEP Waste Wise Meeting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>
              <a:latin typeface="Raleway" panose="020B0503030101060003" pitchFamily="34" charset="0"/>
            </a:rPr>
            <a:t>Time: 10:00 am</a:t>
          </a:r>
          <a:endParaRPr lang="en-US" sz="3600" b="0" kern="1200" dirty="0">
            <a:latin typeface="Raleway" panose="020B0503030101060003" pitchFamily="34" charset="0"/>
          </a:endParaRPr>
        </a:p>
      </dsp:txBody>
      <dsp:txXfrm>
        <a:off x="0" y="394689"/>
        <a:ext cx="5024718" cy="30148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D9E52-F259-473F-A2B1-4F816261C4DE}">
      <dsp:nvSpPr>
        <dsp:cNvPr id="0" name=""/>
        <dsp:cNvSpPr/>
      </dsp:nvSpPr>
      <dsp:spPr>
        <a:xfrm>
          <a:off x="1283" y="673807"/>
          <a:ext cx="5006206" cy="300372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/>
            <a:t>September 11, 2026</a:t>
          </a:r>
          <a:r>
            <a:rPr lang="en-US" sz="3900" kern="1200" dirty="0" smtClean="0"/>
            <a:t> </a:t>
          </a:r>
          <a:r>
            <a:rPr lang="en-US" sz="3900" i="1" kern="1200" dirty="0" smtClean="0"/>
            <a:t>@ NRC Education Center (800 </a:t>
          </a:r>
          <a:r>
            <a:rPr lang="en-US" sz="3900" i="1" kern="1200" dirty="0" err="1" smtClean="0"/>
            <a:t>Towbin</a:t>
          </a:r>
          <a:r>
            <a:rPr lang="en-US" sz="3900" i="1" kern="1200" dirty="0" smtClean="0"/>
            <a:t> Ave., Lakewood)</a:t>
          </a:r>
          <a:endParaRPr lang="en-US" sz="3900" kern="1200" dirty="0"/>
        </a:p>
      </dsp:txBody>
      <dsp:txXfrm>
        <a:off x="1283" y="673807"/>
        <a:ext cx="5006206" cy="3003723"/>
      </dsp:txXfrm>
    </dsp:sp>
    <dsp:sp modelId="{70139637-F310-4258-B03C-7576B707018E}">
      <dsp:nvSpPr>
        <dsp:cNvPr id="0" name=""/>
        <dsp:cNvSpPr/>
      </dsp:nvSpPr>
      <dsp:spPr>
        <a:xfrm>
          <a:off x="5508110" y="673807"/>
          <a:ext cx="5006206" cy="300372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/>
            <a:t>November 20, 2026</a:t>
          </a:r>
          <a:r>
            <a:rPr lang="en-US" sz="3900" kern="1200" dirty="0" smtClean="0"/>
            <a:t> </a:t>
          </a:r>
          <a:r>
            <a:rPr lang="en-US" sz="3900" i="1" kern="1200" dirty="0" smtClean="0"/>
            <a:t>@ </a:t>
          </a:r>
          <a:r>
            <a:rPr lang="en-US" sz="3900" i="1" kern="1200" dirty="0" err="1" smtClean="0"/>
            <a:t>Cattus</a:t>
          </a:r>
          <a:r>
            <a:rPr lang="en-US" sz="3900" i="1" kern="1200" dirty="0" smtClean="0"/>
            <a:t> Island County Park (1170 </a:t>
          </a:r>
          <a:r>
            <a:rPr lang="en-US" sz="3900" i="1" kern="1200" dirty="0" err="1" smtClean="0"/>
            <a:t>Cattus</a:t>
          </a:r>
          <a:r>
            <a:rPr lang="en-US" sz="3900" i="1" kern="1200" dirty="0" smtClean="0"/>
            <a:t> Island Blvd., Toms River</a:t>
          </a:r>
          <a:endParaRPr lang="en-US" sz="3900" kern="1200" dirty="0"/>
        </a:p>
      </dsp:txBody>
      <dsp:txXfrm>
        <a:off x="5508110" y="673807"/>
        <a:ext cx="5006206" cy="3003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118AD-9E99-4B63-90C6-36811C6E9F3D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B879D-1CEE-4D69-AD11-CCFF0D41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20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B879D-1CEE-4D69-AD11-CCFF0D41B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65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57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6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4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2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1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64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49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7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9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4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4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08CCD-122B-4CD8-B526-FE92FC91ED2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7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9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ab.org/greatest-american-cleanup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418675"/>
            <a:ext cx="12192000" cy="2383721"/>
          </a:xfrm>
          <a:prstGeom prst="rect">
            <a:avLst/>
          </a:prstGeom>
          <a:solidFill>
            <a:srgbClr val="203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0657" y="509800"/>
            <a:ext cx="11241741" cy="1532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OCEAN COUNTY MUNICIPAL COORDINATORS MEETING</a:t>
            </a:r>
            <a:endParaRPr lang="en-US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766045" y="1981516"/>
            <a:ext cx="4195482" cy="593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13AC78"/>
                </a:solidFill>
                <a:latin typeface="Raleway" panose="020B0503030101060003" pitchFamily="34" charset="0"/>
              </a:rPr>
              <a:t>April 2026</a:t>
            </a:r>
            <a:endParaRPr lang="en-US" sz="3600" b="1" dirty="0">
              <a:solidFill>
                <a:srgbClr val="13AC78"/>
              </a:solidFill>
              <a:latin typeface="Raleway" panose="020B0503030101060003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961527" y="1964495"/>
            <a:ext cx="4195482" cy="5934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13AC78"/>
                </a:solidFill>
                <a:latin typeface="Raleway" panose="020B0503030101060003" pitchFamily="34" charset="0"/>
              </a:rPr>
              <a:t>1.5 CRP | 1.5 NJCCC</a:t>
            </a:r>
            <a:endParaRPr lang="en-US" sz="3600" b="1" dirty="0">
              <a:solidFill>
                <a:srgbClr val="13AC78"/>
              </a:solidFill>
              <a:latin typeface="Raleway" panose="020B05030301010600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4383" y="3323401"/>
            <a:ext cx="4966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Raleway" panose="020B0503030101060003" pitchFamily="34" charset="0"/>
              </a:rPr>
              <a:t>MEETING POINTS</a:t>
            </a:r>
            <a:endParaRPr lang="en-US" sz="3200" b="1" dirty="0">
              <a:latin typeface="Raleway" panose="020B05030301010600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3632" y="3926678"/>
            <a:ext cx="6638368" cy="184665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aleway" panose="020B0503030101060003" pitchFamily="34" charset="0"/>
              </a:rPr>
              <a:t>MTG Reports - Tips from the </a:t>
            </a:r>
            <a:r>
              <a:rPr lang="en-US" sz="2400" dirty="0" smtClean="0">
                <a:latin typeface="Raleway" panose="020B0503030101060003" pitchFamily="34" charset="0"/>
              </a:rPr>
              <a:t>NJDEP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Raleway" panose="020B0503030101060003" pitchFamily="34" charset="0"/>
              </a:rPr>
              <a:t>BBBlitz</a:t>
            </a:r>
            <a:r>
              <a:rPr lang="en-US" sz="2400" dirty="0" smtClean="0">
                <a:latin typeface="Raleway" panose="020B05030301010600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aleway" panose="020B0503030101060003" pitchFamily="34" charset="0"/>
              </a:rPr>
              <a:t>Upcoming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aleway" panose="020B0503030101060003" pitchFamily="34" charset="0"/>
              </a:rPr>
              <a:t>Recycling </a:t>
            </a:r>
            <a:r>
              <a:rPr lang="en-US" sz="2400" dirty="0">
                <a:latin typeface="Raleway" panose="020B0503030101060003" pitchFamily="34" charset="0"/>
              </a:rPr>
              <a:t>Guides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0" y="3513592"/>
            <a:ext cx="2245659" cy="2245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47" y="2856183"/>
            <a:ext cx="4025153" cy="335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89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1524" y="1146649"/>
            <a:ext cx="6252187" cy="468913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b="4615"/>
          <a:stretch/>
        </p:blipFill>
        <p:spPr>
          <a:xfrm>
            <a:off x="4857175" y="360484"/>
            <a:ext cx="3205372" cy="6263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" b="4487"/>
          <a:stretch/>
        </p:blipFill>
        <p:spPr>
          <a:xfrm>
            <a:off x="8228187" y="360484"/>
            <a:ext cx="3202118" cy="62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43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3" r="15382" b="1298"/>
          <a:stretch/>
        </p:blipFill>
        <p:spPr>
          <a:xfrm>
            <a:off x="6087290" y="3367455"/>
            <a:ext cx="5143501" cy="34993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15" y="858715"/>
            <a:ext cx="6869722" cy="51522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7" r="8591"/>
          <a:stretch/>
        </p:blipFill>
        <p:spPr>
          <a:xfrm rot="5400000">
            <a:off x="6975314" y="-888023"/>
            <a:ext cx="33674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59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290"/>
            <a:ext cx="6299781" cy="48680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59" y="1261049"/>
            <a:ext cx="6267741" cy="484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85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4" y="329162"/>
            <a:ext cx="3208964" cy="616207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721" y="3554231"/>
            <a:ext cx="1675869" cy="3220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042" y="3554231"/>
            <a:ext cx="1562951" cy="3220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3525"/>
          <a:stretch/>
        </p:blipFill>
        <p:spPr>
          <a:xfrm>
            <a:off x="4474904" y="245194"/>
            <a:ext cx="1680946" cy="3217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" b="4036"/>
          <a:stretch/>
        </p:blipFill>
        <p:spPr>
          <a:xfrm>
            <a:off x="6286604" y="227609"/>
            <a:ext cx="1679663" cy="3235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604" y="240774"/>
            <a:ext cx="1678101" cy="32224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042" y="454393"/>
            <a:ext cx="1566858" cy="30087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960" y="3554231"/>
            <a:ext cx="1676890" cy="32200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62" y="3554231"/>
            <a:ext cx="1675869" cy="32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93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443920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64223" y="2143969"/>
            <a:ext cx="7337612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Upcoming Events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6734500"/>
              </p:ext>
            </p:extLst>
          </p:nvPr>
        </p:nvGraphicFramePr>
        <p:xfrm>
          <a:off x="6096000" y="1690688"/>
          <a:ext cx="5024718" cy="3804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94" y="1686506"/>
            <a:ext cx="3710548" cy="380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78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9762472"/>
              </p:ext>
            </p:extLst>
          </p:nvPr>
        </p:nvGraphicFramePr>
        <p:xfrm>
          <a:off x="6096000" y="1690688"/>
          <a:ext cx="5024718" cy="3804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3" name="Picture 5" descr="https://dep.nj.gov/wp-content/uploads/sustainability/recycling/wastewise/nj-ww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435" y="1690688"/>
            <a:ext cx="3452984" cy="400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024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8967"/>
            <a:ext cx="12381420" cy="425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40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5200" y="50613"/>
            <a:ext cx="5363551" cy="662747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latin typeface="Arial" panose="020B0604020202020204" pitchFamily="34" charset="0"/>
                <a:ea typeface="Aptos"/>
                <a:cs typeface="Aptos"/>
              </a:rPr>
              <a:t>In addition to signing the pledge, can make sure you </a:t>
            </a:r>
            <a:r>
              <a:rPr lang="en-US" altLang="en-US" b="1" dirty="0">
                <a:latin typeface="Arial" panose="020B0604020202020204" pitchFamily="34" charset="0"/>
                <a:ea typeface="Aptos"/>
                <a:cs typeface="Aptos"/>
              </a:rPr>
              <a:t>register your municipality’s participation by visiting the official Keep America Beautiful</a:t>
            </a:r>
            <a:r>
              <a:rPr lang="en-US" altLang="en-US" dirty="0">
                <a:latin typeface="Arial" panose="020B0604020202020204" pitchFamily="34" charset="0"/>
                <a:ea typeface="Aptos"/>
                <a:cs typeface="Aptos"/>
              </a:rPr>
              <a:t> </a:t>
            </a:r>
            <a:endParaRPr lang="en-US" altLang="en-US" dirty="0" smtClean="0">
              <a:latin typeface="Arial" panose="020B0604020202020204" pitchFamily="34" charset="0"/>
              <a:ea typeface="Aptos"/>
              <a:cs typeface="Aptos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 smtClean="0">
                <a:latin typeface="Arial" panose="020B0604020202020204" pitchFamily="34" charset="0"/>
                <a:ea typeface="Aptos"/>
                <a:cs typeface="Aptos"/>
                <a:hlinkClick r:id="rId3"/>
              </a:rPr>
              <a:t>https</a:t>
            </a:r>
            <a:r>
              <a:rPr lang="en-US" altLang="en-US" dirty="0">
                <a:latin typeface="Arial" panose="020B0604020202020204" pitchFamily="34" charset="0"/>
                <a:ea typeface="Aptos"/>
                <a:cs typeface="Aptos"/>
                <a:hlinkClick r:id="rId3"/>
              </a:rPr>
              <a:t>://kab.org/greatest-american-cleanup/</a:t>
            </a:r>
            <a:r>
              <a:rPr lang="en-US" altLang="en-US" dirty="0">
                <a:latin typeface="Arial" panose="020B0604020202020204" pitchFamily="34" charset="0"/>
                <a:ea typeface="Aptos"/>
                <a:cs typeface="Aptos"/>
              </a:rPr>
              <a:t>  </a:t>
            </a:r>
            <a:endParaRPr lang="en-US" altLang="en-US" sz="4000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2049" name="Picture 1" descr="A qr code with black squares&#10;&#10;AI-generated content may be incorrect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042648" y="3780791"/>
            <a:ext cx="462654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869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5746" y="2533009"/>
            <a:ext cx="4648200" cy="21181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i="1" dirty="0" smtClean="0">
                <a:solidFill>
                  <a:srgbClr val="002060"/>
                </a:solidFill>
                <a:latin typeface="Raleway" panose="020B0503030101060003" pitchFamily="34" charset="0"/>
              </a:rPr>
              <a:t>October 8</a:t>
            </a:r>
            <a:r>
              <a:rPr lang="en-US" sz="4000" b="1" i="1" baseline="30000" dirty="0" smtClean="0">
                <a:solidFill>
                  <a:srgbClr val="002060"/>
                </a:solidFill>
                <a:latin typeface="Raleway" panose="020B0503030101060003" pitchFamily="34" charset="0"/>
              </a:rPr>
              <a:t>th</a:t>
            </a:r>
            <a:r>
              <a:rPr lang="en-US" sz="4000" b="1" i="1" dirty="0" smtClean="0">
                <a:solidFill>
                  <a:srgbClr val="002060"/>
                </a:solidFill>
                <a:latin typeface="Raleway" panose="020B0503030101060003" pitchFamily="34" charset="0"/>
              </a:rPr>
              <a:t> &amp; 9</a:t>
            </a:r>
            <a:r>
              <a:rPr lang="en-US" sz="4000" b="1" i="1" baseline="30000" dirty="0" smtClean="0">
                <a:solidFill>
                  <a:srgbClr val="002060"/>
                </a:solidFill>
                <a:latin typeface="Raleway" panose="020B0503030101060003" pitchFamily="34" charset="0"/>
              </a:rPr>
              <a:t>th</a:t>
            </a:r>
            <a:r>
              <a:rPr lang="en-US" sz="4000" b="1" i="1" dirty="0" smtClean="0">
                <a:solidFill>
                  <a:srgbClr val="002060"/>
                </a:solidFill>
                <a:latin typeface="Raleway" panose="020B05030301010600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4000" b="1" i="1" dirty="0" smtClean="0">
                <a:solidFill>
                  <a:srgbClr val="002060"/>
                </a:solidFill>
                <a:latin typeface="Raleway" panose="020B0503030101060003" pitchFamily="34" charset="0"/>
              </a:rPr>
              <a:t>The Mainland Manahawkin</a:t>
            </a:r>
            <a:endParaRPr lang="en-US" sz="4000" b="1" i="1" dirty="0">
              <a:solidFill>
                <a:srgbClr val="002060"/>
              </a:solidFill>
              <a:latin typeface="Raleway" panose="020B05030301010600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8508"/>
          <a:stretch/>
        </p:blipFill>
        <p:spPr>
          <a:xfrm>
            <a:off x="0" y="0"/>
            <a:ext cx="6364941" cy="699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4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443920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99247" y="2467778"/>
            <a:ext cx="11205882" cy="1626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Raleway" panose="020B0503030101060003" pitchFamily="34" charset="0"/>
              </a:rPr>
              <a:t>MTG </a:t>
            </a:r>
            <a:r>
              <a:rPr lang="en-US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Reports</a:t>
            </a:r>
            <a:endParaRPr lang="en-US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123" y="179643"/>
            <a:ext cx="10515600" cy="1325563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  <a:latin typeface="Raleway" panose="020B0503030101060003" pitchFamily="34" charset="0"/>
              </a:rPr>
              <a:t>Sponsorship &amp; Ads Opportunities</a:t>
            </a:r>
            <a:endParaRPr lang="en-US" b="1" i="1" dirty="0">
              <a:solidFill>
                <a:srgbClr val="002060"/>
              </a:solidFill>
              <a:latin typeface="Raleway" panose="020B05030301010600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242" b="41294"/>
          <a:stretch/>
        </p:blipFill>
        <p:spPr>
          <a:xfrm>
            <a:off x="3118678" y="1690688"/>
            <a:ext cx="5954643" cy="3622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9340" b="31545"/>
          <a:stretch/>
        </p:blipFill>
        <p:spPr>
          <a:xfrm>
            <a:off x="3071705" y="5498601"/>
            <a:ext cx="6072392" cy="81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65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17" y="1304190"/>
            <a:ext cx="9842566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69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>
                <a:latin typeface="Raleway" panose="020B0503030101060003" pitchFamily="34" charset="0"/>
              </a:rPr>
              <a:t>2026 Meeting Schedule</a:t>
            </a:r>
            <a:r>
              <a:rPr lang="en-US" b="1" cap="all" dirty="0" smtClean="0">
                <a:latin typeface="Raleway" panose="020B0503030101060003" pitchFamily="34" charset="0"/>
              </a:rPr>
              <a:t>:</a:t>
            </a:r>
            <a:endParaRPr lang="en-US" dirty="0">
              <a:latin typeface="Raleway" panose="020B0503030101060003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497365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2081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5358" y="2284723"/>
            <a:ext cx="1138128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Recycling Guides</a:t>
            </a:r>
            <a:endParaRPr lang="en-US" sz="54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26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3"/>
          <a:stretch/>
        </p:blipFill>
        <p:spPr>
          <a:xfrm>
            <a:off x="795988" y="0"/>
            <a:ext cx="10356106" cy="6849035"/>
          </a:xfrm>
        </p:spPr>
      </p:pic>
    </p:spTree>
    <p:extLst>
      <p:ext uri="{BB962C8B-B14F-4D97-AF65-F5344CB8AC3E}">
        <p14:creationId xmlns:p14="http://schemas.microsoft.com/office/powerpoint/2010/main" val="1195581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398493"/>
            <a:ext cx="12192000" cy="4052047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5359" y="2299344"/>
            <a:ext cx="1138128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Please check your websites and materials to make sure they are consistent with our guidelines</a:t>
            </a:r>
            <a:endParaRPr lang="en-US" sz="54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69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563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Thank you!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3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443919"/>
            <a:ext cx="12192000" cy="2414951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70211" y="1994808"/>
            <a:ext cx="10416988" cy="3313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solidFill>
                  <a:schemeClr val="bg1"/>
                </a:solidFill>
                <a:latin typeface="Raleway" panose="020B0503030101060003" pitchFamily="34" charset="0"/>
              </a:rPr>
              <a:t>BBBlitz</a:t>
            </a:r>
            <a:endParaRPr lang="en-US" sz="6000" b="1" dirty="0" smtClean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779929"/>
            <a:ext cx="5620871" cy="56208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41" y="779929"/>
            <a:ext cx="5620871" cy="562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95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058" y="251011"/>
            <a:ext cx="7373471" cy="54712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4800" b="1" dirty="0" smtClean="0">
                <a:latin typeface="Raleway" panose="020B0503030101060003" pitchFamily="34" charset="0"/>
              </a:rPr>
              <a:t>From 22 to 54 Cleanups!</a:t>
            </a:r>
            <a:endParaRPr lang="en-US" sz="4800" b="1" dirty="0">
              <a:latin typeface="Raleway" panose="020B05030301010600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060" y="798139"/>
            <a:ext cx="9573466" cy="626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59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64157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Raleway" panose="020B0503030101060003" pitchFamily="34" charset="0"/>
              </a:rPr>
              <a:t>Remember…</a:t>
            </a:r>
            <a:endParaRPr lang="en-US" b="1" dirty="0">
              <a:latin typeface="Raleway" panose="020B05030301010600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0150" y="3229769"/>
            <a:ext cx="9791700" cy="1543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62" y="2088753"/>
            <a:ext cx="9134475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0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543" y="201967"/>
            <a:ext cx="10515600" cy="881796"/>
          </a:xfrm>
        </p:spPr>
        <p:txBody>
          <a:bodyPr/>
          <a:lstStyle/>
          <a:p>
            <a:pPr algn="ctr"/>
            <a:r>
              <a:rPr lang="en-US" b="1" dirty="0" smtClean="0">
                <a:latin typeface="Raleway" panose="020B0503030101060003" pitchFamily="34" charset="0"/>
              </a:rPr>
              <a:t>Send us your schedules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94" y="1280503"/>
            <a:ext cx="3361471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41" y="1083763"/>
            <a:ext cx="3667205" cy="4744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61" y="1280503"/>
            <a:ext cx="3398554" cy="439812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68566" y="5875373"/>
            <a:ext cx="10515600" cy="881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Raleway" panose="020B0503030101060003" pitchFamily="34" charset="0"/>
              </a:rPr>
              <a:t>If you need help creating a flyer, reach out!</a:t>
            </a:r>
            <a:endParaRPr lang="en-US" sz="3200" b="1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117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960343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65131" y="1660392"/>
            <a:ext cx="783670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Correction Cleanups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7154" y="3910735"/>
            <a:ext cx="10383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Raleway" panose="020B0503030101060003" pitchFamily="34" charset="0"/>
              </a:rPr>
              <a:t>We are looking for recurrent spots for a pilot program</a:t>
            </a:r>
            <a:endParaRPr lang="en-US" sz="3200" i="1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443920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64223" y="2143969"/>
            <a:ext cx="7337612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New Bin Wraps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21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4218</TotalTime>
  <Words>201</Words>
  <Application>Microsoft Office PowerPoint</Application>
  <PresentationFormat>Widescreen</PresentationFormat>
  <Paragraphs>34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</vt:lpstr>
      <vt:lpstr>Send us your schedules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Sponsorship &amp; Ads Opportunities</vt:lpstr>
      <vt:lpstr>PowerPoint Presentation</vt:lpstr>
      <vt:lpstr>2026 Meeting Schedule:</vt:lpstr>
      <vt:lpstr>PowerPoint Presentation</vt:lpstr>
      <vt:lpstr>PowerPoint Presentation</vt:lpstr>
      <vt:lpstr>PowerPoint Presentation</vt:lpstr>
      <vt:lpstr>PowerPoint Presentation</vt:lpstr>
    </vt:vector>
  </TitlesOfParts>
  <Company>County of Ocean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Hall, Tanara</dc:creator>
  <cp:lastModifiedBy>Hall, Tanara</cp:lastModifiedBy>
  <cp:revision>145</cp:revision>
  <dcterms:created xsi:type="dcterms:W3CDTF">2023-03-16T19:19:27Z</dcterms:created>
  <dcterms:modified xsi:type="dcterms:W3CDTF">2026-04-16T21:09:18Z</dcterms:modified>
</cp:coreProperties>
</file>