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5" r:id="rId8"/>
    <p:sldId id="261" r:id="rId9"/>
    <p:sldId id="262" r:id="rId10"/>
    <p:sldId id="266" r:id="rId11"/>
    <p:sldId id="263" r:id="rId12"/>
    <p:sldId id="269" r:id="rId13"/>
    <p:sldId id="270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28A1-6111-4203-83C6-46B70CBFFD3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92F2-3A1A-4681-92E8-9AABC4D5C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06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28A1-6111-4203-83C6-46B70CBFFD3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92F2-3A1A-4681-92E8-9AABC4D5C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28A1-6111-4203-83C6-46B70CBFFD3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92F2-3A1A-4681-92E8-9AABC4D5C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5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28A1-6111-4203-83C6-46B70CBFFD3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92F2-3A1A-4681-92E8-9AABC4D5C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18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28A1-6111-4203-83C6-46B70CBFFD3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92F2-3A1A-4681-92E8-9AABC4D5C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4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28A1-6111-4203-83C6-46B70CBFFD3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92F2-3A1A-4681-92E8-9AABC4D5C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28A1-6111-4203-83C6-46B70CBFFD3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92F2-3A1A-4681-92E8-9AABC4D5C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7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28A1-6111-4203-83C6-46B70CBFFD3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92F2-3A1A-4681-92E8-9AABC4D5C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07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28A1-6111-4203-83C6-46B70CBFFD3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92F2-3A1A-4681-92E8-9AABC4D5C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42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28A1-6111-4203-83C6-46B70CBFFD3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92F2-3A1A-4681-92E8-9AABC4D5C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9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28A1-6111-4203-83C6-46B70CBFFD3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92F2-3A1A-4681-92E8-9AABC4D5C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33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F28A1-6111-4203-83C6-46B70CBFFD3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A92F2-3A1A-4681-92E8-9AABC4D5C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5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solidFill>
                <a:srgbClr val="404148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11" y="0"/>
            <a:ext cx="529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1109" y="1675179"/>
            <a:ext cx="6292361" cy="352107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404148"/>
                </a:solidFill>
                <a:latin typeface="Raleway" panose="020B0503030101060003" pitchFamily="34" charset="0"/>
              </a:rPr>
              <a:t>2022 Fall Events</a:t>
            </a:r>
            <a:endParaRPr lang="en-US" sz="6000" b="1" dirty="0">
              <a:solidFill>
                <a:srgbClr val="404148"/>
              </a:solidFill>
              <a:latin typeface="Raleway" panose="020B05030301010600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69256" y="6450821"/>
            <a:ext cx="12448673" cy="4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212016" y="6450821"/>
            <a:ext cx="3534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Solid Waste Management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41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85" y="493957"/>
            <a:ext cx="4544561" cy="5881198"/>
          </a:xfrm>
        </p:spPr>
      </p:pic>
      <p:pic>
        <p:nvPicPr>
          <p:cNvPr id="4098" name="Picture 2" descr="May be an image of 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1" y="906645"/>
            <a:ext cx="6069378" cy="546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69256" y="6450821"/>
            <a:ext cx="12448673" cy="4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12016" y="6450821"/>
            <a:ext cx="3534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Solid Waste Management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631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04" y="182238"/>
            <a:ext cx="4743327" cy="6138004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69256" y="6450821"/>
            <a:ext cx="12448673" cy="4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12016" y="6450821"/>
            <a:ext cx="3534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Solid Waste Management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038983"/>
              </p:ext>
            </p:extLst>
          </p:nvPr>
        </p:nvGraphicFramePr>
        <p:xfrm>
          <a:off x="5678671" y="657197"/>
          <a:ext cx="650240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Acrobat Document" r:id="rId4" imgW="11429826" imgH="9524858" progId="Acrobat.Document.DC">
                  <p:embed/>
                </p:oleObj>
              </mc:Choice>
              <mc:Fallback>
                <p:oleObj name="Acrobat Document" r:id="rId4" imgW="11429826" imgH="952485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78671" y="657197"/>
                        <a:ext cx="650240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9289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4208" y="1248508"/>
            <a:ext cx="10181492" cy="14946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5480" y="1455370"/>
            <a:ext cx="9738947" cy="1144833"/>
          </a:xfrm>
        </p:spPr>
        <p:txBody>
          <a:bodyPr>
            <a:normAutofit fontScale="90000"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Partnership</a:t>
            </a:r>
            <a:endParaRPr lang="en-US" sz="8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81" y="3486208"/>
            <a:ext cx="1874513" cy="2057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034" y="3423945"/>
            <a:ext cx="2196584" cy="2196584"/>
          </a:xfrm>
          <a:prstGeom prst="rect">
            <a:avLst/>
          </a:prstGeom>
        </p:spPr>
      </p:pic>
      <p:pic>
        <p:nvPicPr>
          <p:cNvPr id="8194" name="Picture 2" descr="Roselle Park Receives 2022 Clean Communities Grant Awar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22129"/>
          <a:stretch/>
        </p:blipFill>
        <p:spPr bwMode="auto">
          <a:xfrm>
            <a:off x="5029201" y="3423945"/>
            <a:ext cx="2418526" cy="239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46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146" y="5071370"/>
            <a:ext cx="8657492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Raleway" panose="020B0503030101060003" pitchFamily="34" charset="0"/>
              </a:rPr>
              <a:t>Currently under NJDEP review!</a:t>
            </a:r>
            <a:endParaRPr lang="en-US" b="1" dirty="0">
              <a:solidFill>
                <a:srgbClr val="FF0000"/>
              </a:solidFill>
              <a:latin typeface="Raleway" panose="020B0503030101060003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27" y="153601"/>
            <a:ext cx="6937970" cy="4977240"/>
          </a:xfrm>
        </p:spPr>
      </p:pic>
      <p:sp>
        <p:nvSpPr>
          <p:cNvPr id="4" name="Rectangle 3"/>
          <p:cNvSpPr/>
          <p:nvPr/>
        </p:nvSpPr>
        <p:spPr>
          <a:xfrm>
            <a:off x="-169256" y="6450821"/>
            <a:ext cx="12448673" cy="4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12016" y="6450821"/>
            <a:ext cx="3534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Solid Waste Management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719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577" y="198071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Raleway" panose="020B0503030101060003" pitchFamily="34" charset="0"/>
              </a:rPr>
              <a:t>Our new star: Margaret </a:t>
            </a:r>
            <a:r>
              <a:rPr lang="en-US" b="1" dirty="0" err="1" smtClean="0">
                <a:latin typeface="Raleway" panose="020B0503030101060003" pitchFamily="34" charset="0"/>
              </a:rPr>
              <a:t>DeLeón</a:t>
            </a:r>
            <a:r>
              <a:rPr lang="en-US" b="1" dirty="0" smtClean="0">
                <a:latin typeface="Raleway" panose="020B0503030101060003" pitchFamily="34" charset="0"/>
              </a:rPr>
              <a:t>-Rivera</a:t>
            </a:r>
            <a:endParaRPr lang="en-US" b="1" dirty="0">
              <a:latin typeface="Raleway" panose="020B05030301010600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9256" y="6450821"/>
            <a:ext cx="12448673" cy="4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12016" y="6450821"/>
            <a:ext cx="3534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Solid Waste Management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33" t="1221" r="30909" b="-480"/>
          <a:stretch/>
        </p:blipFill>
        <p:spPr>
          <a:xfrm>
            <a:off x="1363289" y="1321411"/>
            <a:ext cx="8519265" cy="494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40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693" y="1754310"/>
            <a:ext cx="4006361" cy="3521075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404148"/>
                </a:solidFill>
                <a:latin typeface="Raleway" panose="020B0503030101060003" pitchFamily="34" charset="0"/>
              </a:rPr>
              <a:t>2021 Recycling Rates</a:t>
            </a:r>
            <a:endParaRPr lang="en-US" sz="6000" b="1" dirty="0">
              <a:solidFill>
                <a:srgbClr val="404148"/>
              </a:solidFill>
              <a:latin typeface="Raleway" panose="020B0503030101060003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0710234"/>
              </p:ext>
            </p:extLst>
          </p:nvPr>
        </p:nvGraphicFramePr>
        <p:xfrm>
          <a:off x="5623824" y="138765"/>
          <a:ext cx="5392936" cy="63120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9114">
                  <a:extLst>
                    <a:ext uri="{9D8B030D-6E8A-4147-A177-3AD203B41FA5}">
                      <a16:colId xmlns:a16="http://schemas.microsoft.com/office/drawing/2014/main" val="1805432395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3436323467"/>
                    </a:ext>
                  </a:extLst>
                </a:gridCol>
                <a:gridCol w="1227277">
                  <a:extLst>
                    <a:ext uri="{9D8B030D-6E8A-4147-A177-3AD203B41FA5}">
                      <a16:colId xmlns:a16="http://schemas.microsoft.com/office/drawing/2014/main" val="3683682033"/>
                    </a:ext>
                  </a:extLst>
                </a:gridCol>
                <a:gridCol w="814250">
                  <a:extLst>
                    <a:ext uri="{9D8B030D-6E8A-4147-A177-3AD203B41FA5}">
                      <a16:colId xmlns:a16="http://schemas.microsoft.com/office/drawing/2014/main" val="1746114049"/>
                    </a:ext>
                  </a:extLst>
                </a:gridCol>
                <a:gridCol w="790649">
                  <a:extLst>
                    <a:ext uri="{9D8B030D-6E8A-4147-A177-3AD203B41FA5}">
                      <a16:colId xmlns:a16="http://schemas.microsoft.com/office/drawing/2014/main" val="458701087"/>
                    </a:ext>
                  </a:extLst>
                </a:gridCol>
              </a:tblGrid>
              <a:tr h="1723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Municipality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Landfill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Out of County Waste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Recycled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Recycling %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193524723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Barnegat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20314.75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10658.38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34%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1282083382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Barnegat Light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1227.6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134.92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444.395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589397428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Bay Head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1304.21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1065.33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1046.69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3159796567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Beach Haven  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3213.26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597.36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2883.32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43%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590859623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Beachwood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7662.3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590.21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8274.4792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50%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3185668238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Berkeley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33965.35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1767.6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8677.4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3719076887"/>
                  </a:ext>
                </a:extLst>
              </a:tr>
              <a:tr h="1250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Brick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69848.02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12496.16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196.2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2606481988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Eagleswood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1319.9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118.5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3002.1864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68%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1768764609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Harvey Cedars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996.58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107.21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334.9505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1306527678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Island Heights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1371.71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173.34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3172.22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67%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2136127453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Jackson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32969.46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17717.11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33211.55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3200060829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Lacey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32125.21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2314.5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36266.38</a:t>
                      </a:r>
                      <a:endParaRPr lang="en-US" sz="11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51%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2380574078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Lakehurst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2066.42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120.8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1444.93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4065046123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Lakewood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145355.17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14278.32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87182.1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1161694459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Lavallette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3790.48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1583.95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4590.76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46%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3684711752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Little Egg Harbor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16001.17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721.05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7940.09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1175202037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Long Beach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10939.88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5034.28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7702.84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1920766527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Manchester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30163.42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1774.77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12373.41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3857216033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Mantoloking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726.5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2250.56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1770.772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37%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2414436656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Ocean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6679.65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624.86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5929.0383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2093902880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Ocean Gate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1420.67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216.08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568.96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26%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545748324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Pine Beach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1606.50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315.35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413.45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3593287311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Plumsted</a:t>
                      </a:r>
                      <a:endParaRPr lang="en-US" sz="11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1468.29</a:t>
                      </a:r>
                      <a:endParaRPr lang="en-US" sz="11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1432.69</a:t>
                      </a:r>
                      <a:endParaRPr lang="en-US" sz="11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5750.98</a:t>
                      </a:r>
                      <a:endParaRPr lang="en-US" sz="11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66%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1154108112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Pt. Pleasant Borough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11817.49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3979.228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11973.64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43%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481161916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Pt. Pleasant Beach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5613.72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4514.69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2406630384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Seaside Heights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4721.87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974.26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1914.82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3371509727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Seaside Park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2991.99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954.35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3289.78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1163467776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Ship Bottom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1836.96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129.51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1450.55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1832410066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South Toms River</a:t>
                      </a:r>
                      <a:endParaRPr lang="en-US" sz="11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2314.53</a:t>
                      </a:r>
                      <a:endParaRPr lang="en-US" sz="11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86.71</a:t>
                      </a:r>
                      <a:endParaRPr lang="en-US" sz="11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3002.58</a:t>
                      </a:r>
                      <a:endParaRPr lang="en-US" sz="11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56%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162885738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Stafford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32332.33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2194.39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21222.05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1513228139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Surf City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2503.28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710.07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821.01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951790103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Toms River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112203.33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12112.12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166356.37</a:t>
                      </a:r>
                      <a:endParaRPr lang="en-US" sz="11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57%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1524884726"/>
                  </a:ext>
                </a:extLst>
              </a:tr>
              <a:tr h="180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Tuckerton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3463.83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575.41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1627.07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29%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679042474"/>
                  </a:ext>
                </a:extLst>
              </a:tr>
              <a:tr h="1723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606335.83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88609.998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460008.0414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36" marR="5936" marT="5936" marB="0" anchor="b"/>
                </a:tc>
                <a:extLst>
                  <a:ext uri="{0D108BD9-81ED-4DB2-BD59-A6C34878D82A}">
                    <a16:rowId xmlns:a16="http://schemas.microsoft.com/office/drawing/2014/main" val="170556986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-169256" y="6450821"/>
            <a:ext cx="12448673" cy="4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212016" y="6450821"/>
            <a:ext cx="3534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Solid Waste Management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88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25" y="171694"/>
            <a:ext cx="10537814" cy="6240362"/>
          </a:xfrm>
        </p:spPr>
      </p:pic>
      <p:sp>
        <p:nvSpPr>
          <p:cNvPr id="5" name="Rectangle 4"/>
          <p:cNvSpPr/>
          <p:nvPr/>
        </p:nvSpPr>
        <p:spPr>
          <a:xfrm>
            <a:off x="-169256" y="6450821"/>
            <a:ext cx="12448673" cy="4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212016" y="6450821"/>
            <a:ext cx="3534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Solid Waste Management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420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8" y="203050"/>
            <a:ext cx="4190715" cy="628607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23" y="1750870"/>
            <a:ext cx="6788160" cy="31904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69256" y="6450821"/>
            <a:ext cx="12448673" cy="4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12016" y="6450821"/>
            <a:ext cx="3534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Solid Waste Management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61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68" y="-132678"/>
            <a:ext cx="9816840" cy="6548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69256" y="6450821"/>
            <a:ext cx="12448673" cy="4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212016" y="6450821"/>
            <a:ext cx="3534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Solid Waste Management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084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8854" y="1204546"/>
            <a:ext cx="5249008" cy="3965331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404148"/>
                </a:solidFill>
                <a:latin typeface="Raleway" panose="020B0503030101060003" pitchFamily="34" charset="0"/>
              </a:rPr>
              <a:t>Guest Speakers</a:t>
            </a:r>
            <a:endParaRPr lang="en-US" sz="8000" b="1" dirty="0">
              <a:solidFill>
                <a:srgbClr val="404148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69256" y="6450821"/>
            <a:ext cx="12448673" cy="4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212016" y="6450821"/>
            <a:ext cx="3534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Solid Waste Management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428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Recycle Coach | Midland Park NJ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31" y="0"/>
            <a:ext cx="8458353" cy="651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69256" y="6450821"/>
            <a:ext cx="12448673" cy="4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212016" y="6450821"/>
            <a:ext cx="3534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Solid Waste Management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968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1119" y="2461847"/>
            <a:ext cx="4541367" cy="1664310"/>
          </a:xfrm>
        </p:spPr>
        <p:txBody>
          <a:bodyPr>
            <a:noAutofit/>
          </a:bodyPr>
          <a:lstStyle/>
          <a:p>
            <a:pPr fontAlgn="ctr"/>
            <a:r>
              <a:rPr lang="en-US" sz="2400" b="1" dirty="0" smtClean="0">
                <a:latin typeface="Raleway" panose="020B0503030101060003" pitchFamily="34" charset="0"/>
              </a:rPr>
              <a:t>Speaker:</a:t>
            </a:r>
            <a:br>
              <a:rPr lang="en-US" sz="2400" b="1" dirty="0" smtClean="0">
                <a:latin typeface="Raleway" panose="020B0503030101060003" pitchFamily="34" charset="0"/>
              </a:rPr>
            </a:br>
            <a:r>
              <a:rPr lang="en-US" sz="2400" b="1" dirty="0" smtClean="0">
                <a:latin typeface="Raleway" panose="020B0503030101060003" pitchFamily="34" charset="0"/>
              </a:rPr>
              <a:t>Chris </a:t>
            </a:r>
            <a:r>
              <a:rPr lang="en-US" sz="2400" b="1" dirty="0" err="1">
                <a:latin typeface="Raleway" panose="020B0503030101060003" pitchFamily="34" charset="0"/>
              </a:rPr>
              <a:t>Kaasmann</a:t>
            </a:r>
            <a:r>
              <a:rPr lang="en-US" sz="2400" b="1" dirty="0">
                <a:latin typeface="Raleway" panose="020B0503030101060003" pitchFamily="34" charset="0"/>
              </a:rPr>
              <a:t/>
            </a:r>
            <a:br>
              <a:rPr lang="en-US" sz="2400" b="1" dirty="0">
                <a:latin typeface="Raleway" panose="020B0503030101060003" pitchFamily="34" charset="0"/>
              </a:rPr>
            </a:br>
            <a:r>
              <a:rPr lang="en-US" sz="2400" dirty="0" smtClean="0">
                <a:latin typeface="Raleway" panose="020B0503030101060003" pitchFamily="34" charset="0"/>
              </a:rPr>
              <a:t>Vice </a:t>
            </a:r>
            <a:r>
              <a:rPr lang="en-US" sz="2400" dirty="0">
                <a:latin typeface="Raleway" panose="020B0503030101060003" pitchFamily="34" charset="0"/>
              </a:rPr>
              <a:t>President of </a:t>
            </a:r>
            <a:r>
              <a:rPr lang="en-US" sz="2400" dirty="0" smtClean="0">
                <a:latin typeface="Raleway" panose="020B0503030101060003" pitchFamily="34" charset="0"/>
              </a:rPr>
              <a:t>Compliance</a:t>
            </a:r>
            <a:br>
              <a:rPr lang="en-US" sz="2400" dirty="0" smtClean="0">
                <a:latin typeface="Raleway" panose="020B0503030101060003" pitchFamily="34" charset="0"/>
              </a:rPr>
            </a:br>
            <a:r>
              <a:rPr lang="en-US" sz="2400" dirty="0" err="1" smtClean="0">
                <a:latin typeface="Raleway" panose="020B0503030101060003" pitchFamily="34" charset="0"/>
              </a:rPr>
              <a:t>Greenchip</a:t>
            </a:r>
            <a:r>
              <a:rPr lang="en-US" sz="2400" dirty="0">
                <a:latin typeface="Raleway" panose="020B0503030101060003" pitchFamily="34" charset="0"/>
              </a:rPr>
              <a:t/>
            </a:r>
            <a:br>
              <a:rPr lang="en-US" sz="2400" dirty="0">
                <a:latin typeface="Raleway" panose="020B0503030101060003" pitchFamily="34" charset="0"/>
              </a:rPr>
            </a:br>
            <a:endParaRPr lang="en-US" sz="2400" dirty="0">
              <a:latin typeface="Raleway" panose="020B0503030101060003" pitchFamily="34" charset="0"/>
            </a:endParaRPr>
          </a:p>
        </p:txBody>
      </p:sp>
      <p:pic>
        <p:nvPicPr>
          <p:cNvPr id="3074" name="Picture 2" descr="GreenChip | E-Waste &amp; ITAD Solutio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17" y="1389991"/>
            <a:ext cx="6714112" cy="352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69256" y="6450821"/>
            <a:ext cx="12448673" cy="4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212016" y="6450821"/>
            <a:ext cx="3534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Solid Waste Management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594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304</Words>
  <Application>Microsoft Office PowerPoint</Application>
  <PresentationFormat>Widescreen</PresentationFormat>
  <Paragraphs>193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Raleway</vt:lpstr>
      <vt:lpstr>Office Theme</vt:lpstr>
      <vt:lpstr>Adobe Acrobat Document</vt:lpstr>
      <vt:lpstr>PowerPoint Presentation</vt:lpstr>
      <vt:lpstr>Our new star: Margaret DeLeón-Rivera</vt:lpstr>
      <vt:lpstr>2021 Recycling Rates</vt:lpstr>
      <vt:lpstr>PowerPoint Presentation</vt:lpstr>
      <vt:lpstr>PowerPoint Presentation</vt:lpstr>
      <vt:lpstr>PowerPoint Presentation</vt:lpstr>
      <vt:lpstr>Guest Speakers</vt:lpstr>
      <vt:lpstr>PowerPoint Presentation</vt:lpstr>
      <vt:lpstr>Speaker: Chris Kaasmann Vice President of Compliance Greenchip </vt:lpstr>
      <vt:lpstr>2022 Fall Events</vt:lpstr>
      <vt:lpstr>PowerPoint Presentation</vt:lpstr>
      <vt:lpstr>PowerPoint Presentation</vt:lpstr>
      <vt:lpstr>Partnership</vt:lpstr>
      <vt:lpstr>Currently under NJDEP review!</vt:lpstr>
    </vt:vector>
  </TitlesOfParts>
  <Company>County of Ocean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Tanara Hall</dc:creator>
  <cp:lastModifiedBy>Tanara Hall</cp:lastModifiedBy>
  <cp:revision>6</cp:revision>
  <dcterms:created xsi:type="dcterms:W3CDTF">2022-09-16T12:10:37Z</dcterms:created>
  <dcterms:modified xsi:type="dcterms:W3CDTF">2022-09-16T12:42:18Z</dcterms:modified>
</cp:coreProperties>
</file>