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63" r:id="rId3"/>
    <p:sldId id="276" r:id="rId4"/>
    <p:sldId id="278" r:id="rId5"/>
    <p:sldId id="274" r:id="rId6"/>
    <p:sldId id="266" r:id="rId7"/>
    <p:sldId id="264" r:id="rId8"/>
    <p:sldId id="275" r:id="rId9"/>
    <p:sldId id="267" r:id="rId10"/>
    <p:sldId id="271" r:id="rId11"/>
    <p:sldId id="258" r:id="rId12"/>
    <p:sldId id="277" r:id="rId13"/>
    <p:sldId id="273" r:id="rId14"/>
    <p:sldId id="257" r:id="rId15"/>
    <p:sldId id="259" r:id="rId16"/>
    <p:sldId id="269" r:id="rId17"/>
    <p:sldId id="261" r:id="rId18"/>
    <p:sldId id="260" r:id="rId19"/>
    <p:sldId id="268" r:id="rId20"/>
    <p:sldId id="262" r:id="rId21"/>
    <p:sldId id="27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814" autoAdjust="0"/>
  </p:normalViewPr>
  <p:slideViewPr>
    <p:cSldViewPr snapToGrid="0">
      <p:cViewPr varScale="1">
        <p:scale>
          <a:sx n="110" d="100"/>
          <a:sy n="110" d="100"/>
        </p:scale>
        <p:origin x="5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6AA3D3-9358-47FA-87A5-6A207B0D93E1}"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en-US"/>
        </a:p>
      </dgm:t>
    </dgm:pt>
    <dgm:pt modelId="{3E6B26D2-6862-48EE-9509-B8050DA7485F}">
      <dgm:prSet phldrT="[Text]"/>
      <dgm:spPr/>
      <dgm:t>
        <a:bodyPr/>
        <a:lstStyle/>
        <a:p>
          <a:r>
            <a:rPr lang="en-US" smtClean="0"/>
            <a:t>Complete application packages shall be submitted via email to tonnagegrant@dep.nj.gov. </a:t>
          </a:r>
          <a:endParaRPr lang="en-US"/>
        </a:p>
      </dgm:t>
    </dgm:pt>
    <dgm:pt modelId="{76FDAD4E-6C26-48B7-AF71-D3B6C378FC63}" type="parTrans" cxnId="{C39C9D8B-E628-4D0A-ABBD-78F084B77645}">
      <dgm:prSet/>
      <dgm:spPr/>
      <dgm:t>
        <a:bodyPr/>
        <a:lstStyle/>
        <a:p>
          <a:endParaRPr lang="en-US"/>
        </a:p>
      </dgm:t>
    </dgm:pt>
    <dgm:pt modelId="{5E9A901A-9018-420D-93AB-818A497D083B}" type="sibTrans" cxnId="{C39C9D8B-E628-4D0A-ABBD-78F084B77645}">
      <dgm:prSet/>
      <dgm:spPr/>
      <dgm:t>
        <a:bodyPr/>
        <a:lstStyle/>
        <a:p>
          <a:endParaRPr lang="en-US"/>
        </a:p>
      </dgm:t>
    </dgm:pt>
    <dgm:pt modelId="{41419B33-D091-451B-9220-97C97176647B}">
      <dgm:prSet/>
      <dgm:spPr/>
      <dgm:t>
        <a:bodyPr/>
        <a:lstStyle/>
        <a:p>
          <a:r>
            <a:rPr lang="en-US" smtClean="0"/>
            <a:t>Display the name of the municipality whose application is being submitted in the subject heading, as well as the grant year in which the submission pertains. </a:t>
          </a:r>
          <a:endParaRPr lang="en-US" dirty="0" smtClean="0"/>
        </a:p>
      </dgm:t>
    </dgm:pt>
    <dgm:pt modelId="{7A4A21C4-B04C-4486-8E35-1E4F092ED325}" type="parTrans" cxnId="{3226AC64-313A-4D40-9515-6E4EE0AB1A23}">
      <dgm:prSet/>
      <dgm:spPr/>
      <dgm:t>
        <a:bodyPr/>
        <a:lstStyle/>
        <a:p>
          <a:endParaRPr lang="en-US"/>
        </a:p>
      </dgm:t>
    </dgm:pt>
    <dgm:pt modelId="{6F2228CC-710F-4BC4-BAA4-E650B892873B}" type="sibTrans" cxnId="{3226AC64-313A-4D40-9515-6E4EE0AB1A23}">
      <dgm:prSet/>
      <dgm:spPr/>
      <dgm:t>
        <a:bodyPr/>
        <a:lstStyle/>
        <a:p>
          <a:endParaRPr lang="en-US"/>
        </a:p>
      </dgm:t>
    </dgm:pt>
    <dgm:pt modelId="{A8F2D814-20FA-446C-AA5B-0C1E07F4B9C0}">
      <dgm:prSet/>
      <dgm:spPr/>
      <dgm:t>
        <a:bodyPr/>
        <a:lstStyle/>
        <a:p>
          <a:r>
            <a:rPr lang="en-US" smtClean="0"/>
            <a:t>The name and phone number of the CRC signing the Recycling Tonnage Report and the municipal official endorsing the submission of the Recycling Tonnage Report shall be included in the body of the email. </a:t>
          </a:r>
          <a:endParaRPr lang="en-US" dirty="0"/>
        </a:p>
      </dgm:t>
    </dgm:pt>
    <dgm:pt modelId="{F5717159-0CA5-4051-ADA2-D97A72A372F0}" type="parTrans" cxnId="{C5F285CF-E606-4ADD-933A-DB5DF995DB8C}">
      <dgm:prSet/>
      <dgm:spPr/>
      <dgm:t>
        <a:bodyPr/>
        <a:lstStyle/>
        <a:p>
          <a:endParaRPr lang="en-US"/>
        </a:p>
      </dgm:t>
    </dgm:pt>
    <dgm:pt modelId="{EC677F00-295B-42C2-BBFF-F087318374AF}" type="sibTrans" cxnId="{C5F285CF-E606-4ADD-933A-DB5DF995DB8C}">
      <dgm:prSet/>
      <dgm:spPr/>
      <dgm:t>
        <a:bodyPr/>
        <a:lstStyle/>
        <a:p>
          <a:endParaRPr lang="en-US"/>
        </a:p>
      </dgm:t>
    </dgm:pt>
    <dgm:pt modelId="{684A32CE-F40A-4755-93CE-D46CBBB03398}" type="pres">
      <dgm:prSet presAssocID="{FB6AA3D3-9358-47FA-87A5-6A207B0D93E1}" presName="Name0" presStyleCnt="0">
        <dgm:presLayoutVars>
          <dgm:dir/>
          <dgm:animLvl val="lvl"/>
          <dgm:resizeHandles val="exact"/>
        </dgm:presLayoutVars>
      </dgm:prSet>
      <dgm:spPr/>
    </dgm:pt>
    <dgm:pt modelId="{B62757DC-FC6C-4366-94FE-312FB46B6AFA}" type="pres">
      <dgm:prSet presAssocID="{A8F2D814-20FA-446C-AA5B-0C1E07F4B9C0}" presName="boxAndChildren" presStyleCnt="0"/>
      <dgm:spPr/>
    </dgm:pt>
    <dgm:pt modelId="{6DC7D00A-95BA-44B3-BAD8-83D766A23487}" type="pres">
      <dgm:prSet presAssocID="{A8F2D814-20FA-446C-AA5B-0C1E07F4B9C0}" presName="parentTextBox" presStyleLbl="node1" presStyleIdx="0" presStyleCnt="3"/>
      <dgm:spPr/>
    </dgm:pt>
    <dgm:pt modelId="{0E3CD499-C837-4550-9B39-ECE0AD6F13F1}" type="pres">
      <dgm:prSet presAssocID="{6F2228CC-710F-4BC4-BAA4-E650B892873B}" presName="sp" presStyleCnt="0"/>
      <dgm:spPr/>
    </dgm:pt>
    <dgm:pt modelId="{983F0779-128E-4FF8-B9D2-C946DA90F57A}" type="pres">
      <dgm:prSet presAssocID="{41419B33-D091-451B-9220-97C97176647B}" presName="arrowAndChildren" presStyleCnt="0"/>
      <dgm:spPr/>
    </dgm:pt>
    <dgm:pt modelId="{0C46E895-7239-4C1D-916F-41559CC37D45}" type="pres">
      <dgm:prSet presAssocID="{41419B33-D091-451B-9220-97C97176647B}" presName="parentTextArrow" presStyleLbl="node1" presStyleIdx="1" presStyleCnt="3"/>
      <dgm:spPr/>
    </dgm:pt>
    <dgm:pt modelId="{E72F77B5-BD72-4034-976D-92A071F66C37}" type="pres">
      <dgm:prSet presAssocID="{5E9A901A-9018-420D-93AB-818A497D083B}" presName="sp" presStyleCnt="0"/>
      <dgm:spPr/>
    </dgm:pt>
    <dgm:pt modelId="{4E6BDD0F-3B13-4BCD-9B0F-142C0ED75606}" type="pres">
      <dgm:prSet presAssocID="{3E6B26D2-6862-48EE-9509-B8050DA7485F}" presName="arrowAndChildren" presStyleCnt="0"/>
      <dgm:spPr/>
    </dgm:pt>
    <dgm:pt modelId="{FE7A5D20-2172-4955-A21B-1A9E6570936A}" type="pres">
      <dgm:prSet presAssocID="{3E6B26D2-6862-48EE-9509-B8050DA7485F}" presName="parentTextArrow" presStyleLbl="node1" presStyleIdx="2" presStyleCnt="3"/>
      <dgm:spPr/>
      <dgm:t>
        <a:bodyPr/>
        <a:lstStyle/>
        <a:p>
          <a:endParaRPr lang="en-US"/>
        </a:p>
      </dgm:t>
    </dgm:pt>
  </dgm:ptLst>
  <dgm:cxnLst>
    <dgm:cxn modelId="{84935541-3D5B-4CC3-8DD1-DB03246C4246}" type="presOf" srcId="{3E6B26D2-6862-48EE-9509-B8050DA7485F}" destId="{FE7A5D20-2172-4955-A21B-1A9E6570936A}" srcOrd="0" destOrd="0" presId="urn:microsoft.com/office/officeart/2005/8/layout/process4"/>
    <dgm:cxn modelId="{161B36EB-F12B-46DA-B1A4-4CD36C692149}" type="presOf" srcId="{A8F2D814-20FA-446C-AA5B-0C1E07F4B9C0}" destId="{6DC7D00A-95BA-44B3-BAD8-83D766A23487}" srcOrd="0" destOrd="0" presId="urn:microsoft.com/office/officeart/2005/8/layout/process4"/>
    <dgm:cxn modelId="{C5F285CF-E606-4ADD-933A-DB5DF995DB8C}" srcId="{FB6AA3D3-9358-47FA-87A5-6A207B0D93E1}" destId="{A8F2D814-20FA-446C-AA5B-0C1E07F4B9C0}" srcOrd="2" destOrd="0" parTransId="{F5717159-0CA5-4051-ADA2-D97A72A372F0}" sibTransId="{EC677F00-295B-42C2-BBFF-F087318374AF}"/>
    <dgm:cxn modelId="{3226AC64-313A-4D40-9515-6E4EE0AB1A23}" srcId="{FB6AA3D3-9358-47FA-87A5-6A207B0D93E1}" destId="{41419B33-D091-451B-9220-97C97176647B}" srcOrd="1" destOrd="0" parTransId="{7A4A21C4-B04C-4486-8E35-1E4F092ED325}" sibTransId="{6F2228CC-710F-4BC4-BAA4-E650B892873B}"/>
    <dgm:cxn modelId="{4A9F90BE-D908-4F82-B51E-08D6E0706710}" type="presOf" srcId="{41419B33-D091-451B-9220-97C97176647B}" destId="{0C46E895-7239-4C1D-916F-41559CC37D45}" srcOrd="0" destOrd="0" presId="urn:microsoft.com/office/officeart/2005/8/layout/process4"/>
    <dgm:cxn modelId="{7EC958EB-C973-4FD1-99BD-58778DB5C183}" type="presOf" srcId="{FB6AA3D3-9358-47FA-87A5-6A207B0D93E1}" destId="{684A32CE-F40A-4755-93CE-D46CBBB03398}" srcOrd="0" destOrd="0" presId="urn:microsoft.com/office/officeart/2005/8/layout/process4"/>
    <dgm:cxn modelId="{C39C9D8B-E628-4D0A-ABBD-78F084B77645}" srcId="{FB6AA3D3-9358-47FA-87A5-6A207B0D93E1}" destId="{3E6B26D2-6862-48EE-9509-B8050DA7485F}" srcOrd="0" destOrd="0" parTransId="{76FDAD4E-6C26-48B7-AF71-D3B6C378FC63}" sibTransId="{5E9A901A-9018-420D-93AB-818A497D083B}"/>
    <dgm:cxn modelId="{F58847CF-2AD1-4E5F-B248-D37CC08F610B}" type="presParOf" srcId="{684A32CE-F40A-4755-93CE-D46CBBB03398}" destId="{B62757DC-FC6C-4366-94FE-312FB46B6AFA}" srcOrd="0" destOrd="0" presId="urn:microsoft.com/office/officeart/2005/8/layout/process4"/>
    <dgm:cxn modelId="{D14DC327-0133-4235-9D2A-E63C27154317}" type="presParOf" srcId="{B62757DC-FC6C-4366-94FE-312FB46B6AFA}" destId="{6DC7D00A-95BA-44B3-BAD8-83D766A23487}" srcOrd="0" destOrd="0" presId="urn:microsoft.com/office/officeart/2005/8/layout/process4"/>
    <dgm:cxn modelId="{AE94C19E-DD4D-4B92-AD77-7256BA8E3FBC}" type="presParOf" srcId="{684A32CE-F40A-4755-93CE-D46CBBB03398}" destId="{0E3CD499-C837-4550-9B39-ECE0AD6F13F1}" srcOrd="1" destOrd="0" presId="urn:microsoft.com/office/officeart/2005/8/layout/process4"/>
    <dgm:cxn modelId="{BC0CECB2-7242-4913-92A8-905C9847815E}" type="presParOf" srcId="{684A32CE-F40A-4755-93CE-D46CBBB03398}" destId="{983F0779-128E-4FF8-B9D2-C946DA90F57A}" srcOrd="2" destOrd="0" presId="urn:microsoft.com/office/officeart/2005/8/layout/process4"/>
    <dgm:cxn modelId="{00EA3579-83D3-4D84-BDFE-AEDA2BF30C25}" type="presParOf" srcId="{983F0779-128E-4FF8-B9D2-C946DA90F57A}" destId="{0C46E895-7239-4C1D-916F-41559CC37D45}" srcOrd="0" destOrd="0" presId="urn:microsoft.com/office/officeart/2005/8/layout/process4"/>
    <dgm:cxn modelId="{DCF2E5DC-05DB-4B3E-8567-C2BD4BC2B8F0}" type="presParOf" srcId="{684A32CE-F40A-4755-93CE-D46CBBB03398}" destId="{E72F77B5-BD72-4034-976D-92A071F66C37}" srcOrd="3" destOrd="0" presId="urn:microsoft.com/office/officeart/2005/8/layout/process4"/>
    <dgm:cxn modelId="{86EA713E-9E10-41A1-B53D-FF71BBDC93D9}" type="presParOf" srcId="{684A32CE-F40A-4755-93CE-D46CBBB03398}" destId="{4E6BDD0F-3B13-4BCD-9B0F-142C0ED75606}" srcOrd="4" destOrd="0" presId="urn:microsoft.com/office/officeart/2005/8/layout/process4"/>
    <dgm:cxn modelId="{DC12335A-B8D7-4F96-B1AF-EB8C8E5C0FF9}" type="presParOf" srcId="{4E6BDD0F-3B13-4BCD-9B0F-142C0ED75606}" destId="{FE7A5D20-2172-4955-A21B-1A9E6570936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455C16-B51D-4931-8A2A-7BB900568232}" type="doc">
      <dgm:prSet loTypeId="urn:microsoft.com/office/officeart/2005/8/layout/process4" loCatId="list" qsTypeId="urn:microsoft.com/office/officeart/2005/8/quickstyle/simple1" qsCatId="simple" csTypeId="urn:microsoft.com/office/officeart/2005/8/colors/accent6_2" csCatId="accent6" phldr="1"/>
      <dgm:spPr/>
      <dgm:t>
        <a:bodyPr/>
        <a:lstStyle/>
        <a:p>
          <a:endParaRPr lang="en-US"/>
        </a:p>
      </dgm:t>
    </dgm:pt>
    <dgm:pt modelId="{E5AD1E8F-40D0-462B-BBF6-32A7AD0B40B3}">
      <dgm:prSet phldrT="[Text]"/>
      <dgm:spPr/>
      <dgm:t>
        <a:bodyPr/>
        <a:lstStyle/>
        <a:p>
          <a:r>
            <a:rPr lang="en-US" dirty="0" smtClean="0"/>
            <a:t>OC Reports Recycling + Compost</a:t>
          </a:r>
          <a:endParaRPr lang="en-US" dirty="0"/>
        </a:p>
      </dgm:t>
    </dgm:pt>
    <dgm:pt modelId="{9A06DECE-D15F-4D39-BDBA-54D02B2074F3}" type="parTrans" cxnId="{AD128C7D-7544-47B4-B917-81DF0A727441}">
      <dgm:prSet/>
      <dgm:spPr/>
      <dgm:t>
        <a:bodyPr/>
        <a:lstStyle/>
        <a:p>
          <a:endParaRPr lang="en-US"/>
        </a:p>
      </dgm:t>
    </dgm:pt>
    <dgm:pt modelId="{AB72B567-7741-481C-9F46-2A65F703B1C9}" type="sibTrans" cxnId="{AD128C7D-7544-47B4-B917-81DF0A727441}">
      <dgm:prSet/>
      <dgm:spPr/>
      <dgm:t>
        <a:bodyPr/>
        <a:lstStyle/>
        <a:p>
          <a:endParaRPr lang="en-US"/>
        </a:p>
      </dgm:t>
    </dgm:pt>
    <dgm:pt modelId="{29220ADE-930E-4C7F-890D-2E9AE24C1DAC}">
      <dgm:prSet/>
      <dgm:spPr/>
      <dgm:t>
        <a:bodyPr/>
        <a:lstStyle/>
        <a:p>
          <a:r>
            <a:rPr lang="en-US" dirty="0" smtClean="0"/>
            <a:t>Document Shredding Events</a:t>
          </a:r>
        </a:p>
      </dgm:t>
    </dgm:pt>
    <dgm:pt modelId="{9CB5EBD1-95EE-44F5-B51B-41EB537C3134}" type="parTrans" cxnId="{E8E1CA98-5E78-437A-B185-9AA518956029}">
      <dgm:prSet/>
      <dgm:spPr/>
      <dgm:t>
        <a:bodyPr/>
        <a:lstStyle/>
        <a:p>
          <a:endParaRPr lang="en-US"/>
        </a:p>
      </dgm:t>
    </dgm:pt>
    <dgm:pt modelId="{2825E7D7-D344-49AB-A099-FE390B0B863E}" type="sibTrans" cxnId="{E8E1CA98-5E78-437A-B185-9AA518956029}">
      <dgm:prSet/>
      <dgm:spPr/>
      <dgm:t>
        <a:bodyPr/>
        <a:lstStyle/>
        <a:p>
          <a:endParaRPr lang="en-US"/>
        </a:p>
      </dgm:t>
    </dgm:pt>
    <dgm:pt modelId="{6A78E189-6942-4524-8860-ABBDF2575254}">
      <dgm:prSet/>
      <dgm:spPr/>
      <dgm:t>
        <a:bodyPr/>
        <a:lstStyle/>
        <a:p>
          <a:r>
            <a:rPr lang="en-US" dirty="0" smtClean="0"/>
            <a:t>Call2Recycle Totals</a:t>
          </a:r>
        </a:p>
      </dgm:t>
    </dgm:pt>
    <dgm:pt modelId="{8BED9972-78B5-459C-8900-855D5A345722}" type="parTrans" cxnId="{BA288224-1D57-49E6-BB93-86769907880A}">
      <dgm:prSet/>
      <dgm:spPr/>
      <dgm:t>
        <a:bodyPr/>
        <a:lstStyle/>
        <a:p>
          <a:endParaRPr lang="en-US"/>
        </a:p>
      </dgm:t>
    </dgm:pt>
    <dgm:pt modelId="{3F1C64B3-9DF0-466E-B887-12FDBBDC7251}" type="sibTrans" cxnId="{BA288224-1D57-49E6-BB93-86769907880A}">
      <dgm:prSet/>
      <dgm:spPr/>
      <dgm:t>
        <a:bodyPr/>
        <a:lstStyle/>
        <a:p>
          <a:endParaRPr lang="en-US"/>
        </a:p>
      </dgm:t>
    </dgm:pt>
    <dgm:pt modelId="{5D5D87D9-CE59-4100-81E5-82115541B6EF}">
      <dgm:prSet/>
      <dgm:spPr/>
      <dgm:t>
        <a:bodyPr/>
        <a:lstStyle/>
        <a:p>
          <a:r>
            <a:rPr lang="en-US" dirty="0" smtClean="0"/>
            <a:t>E-Waste / Motor Oil / Scrap vendors</a:t>
          </a:r>
        </a:p>
      </dgm:t>
    </dgm:pt>
    <dgm:pt modelId="{214C2363-1815-41F0-8DD6-39384388CAD6}" type="parTrans" cxnId="{414504E2-D59E-40EE-91B9-4F5D254D6CB4}">
      <dgm:prSet/>
      <dgm:spPr/>
      <dgm:t>
        <a:bodyPr/>
        <a:lstStyle/>
        <a:p>
          <a:endParaRPr lang="en-US"/>
        </a:p>
      </dgm:t>
    </dgm:pt>
    <dgm:pt modelId="{989FAC7B-B349-4690-9D52-E4C362CC3A55}" type="sibTrans" cxnId="{414504E2-D59E-40EE-91B9-4F5D254D6CB4}">
      <dgm:prSet/>
      <dgm:spPr/>
      <dgm:t>
        <a:bodyPr/>
        <a:lstStyle/>
        <a:p>
          <a:endParaRPr lang="en-US"/>
        </a:p>
      </dgm:t>
    </dgm:pt>
    <dgm:pt modelId="{D9778655-5000-4026-9619-34398FB37562}">
      <dgm:prSet/>
      <dgm:spPr/>
      <dgm:t>
        <a:bodyPr/>
        <a:lstStyle/>
        <a:p>
          <a:r>
            <a:rPr lang="en-US" dirty="0" smtClean="0"/>
            <a:t>Commercial Dumpsters (WM, SOLTERRA, REPUBLIC, TRISTATE, etc.)</a:t>
          </a:r>
        </a:p>
      </dgm:t>
    </dgm:pt>
    <dgm:pt modelId="{0984D73C-368F-4546-9E86-F350306A4F38}" type="parTrans" cxnId="{F720C74B-BE1E-426E-B726-903572FBF0F7}">
      <dgm:prSet/>
      <dgm:spPr/>
      <dgm:t>
        <a:bodyPr/>
        <a:lstStyle/>
        <a:p>
          <a:endParaRPr lang="en-US"/>
        </a:p>
      </dgm:t>
    </dgm:pt>
    <dgm:pt modelId="{D91F7E87-4F06-4F37-978C-0FC9CEF4C0F6}" type="sibTrans" cxnId="{F720C74B-BE1E-426E-B726-903572FBF0F7}">
      <dgm:prSet/>
      <dgm:spPr/>
      <dgm:t>
        <a:bodyPr/>
        <a:lstStyle/>
        <a:p>
          <a:endParaRPr lang="en-US"/>
        </a:p>
      </dgm:t>
    </dgm:pt>
    <dgm:pt modelId="{0DB653E6-9D30-4115-BFF4-AA7FAA5FD215}">
      <dgm:prSet/>
      <dgm:spPr/>
      <dgm:t>
        <a:bodyPr/>
        <a:lstStyle/>
        <a:p>
          <a:r>
            <a:rPr lang="en-US" dirty="0" smtClean="0"/>
            <a:t>Millings</a:t>
          </a:r>
        </a:p>
      </dgm:t>
    </dgm:pt>
    <dgm:pt modelId="{6FF94F67-E093-45FD-A788-D71F0B03A60E}" type="parTrans" cxnId="{840AB2EC-5407-4061-9ED1-1C5B94BA8262}">
      <dgm:prSet/>
      <dgm:spPr/>
      <dgm:t>
        <a:bodyPr/>
        <a:lstStyle/>
        <a:p>
          <a:endParaRPr lang="en-US"/>
        </a:p>
      </dgm:t>
    </dgm:pt>
    <dgm:pt modelId="{DEB24710-6709-46D4-A40B-DBE54C6A569B}" type="sibTrans" cxnId="{840AB2EC-5407-4061-9ED1-1C5B94BA8262}">
      <dgm:prSet/>
      <dgm:spPr/>
      <dgm:t>
        <a:bodyPr/>
        <a:lstStyle/>
        <a:p>
          <a:endParaRPr lang="en-US"/>
        </a:p>
      </dgm:t>
    </dgm:pt>
    <dgm:pt modelId="{E26EEFCF-BAB0-407D-9A98-E7FACDF67FF1}" type="pres">
      <dgm:prSet presAssocID="{C7455C16-B51D-4931-8A2A-7BB900568232}" presName="Name0" presStyleCnt="0">
        <dgm:presLayoutVars>
          <dgm:dir/>
          <dgm:animLvl val="lvl"/>
          <dgm:resizeHandles val="exact"/>
        </dgm:presLayoutVars>
      </dgm:prSet>
      <dgm:spPr/>
      <dgm:t>
        <a:bodyPr/>
        <a:lstStyle/>
        <a:p>
          <a:endParaRPr lang="en-US"/>
        </a:p>
      </dgm:t>
    </dgm:pt>
    <dgm:pt modelId="{251282CB-A416-4C05-A736-CACF7845E975}" type="pres">
      <dgm:prSet presAssocID="{D9778655-5000-4026-9619-34398FB37562}" presName="boxAndChildren" presStyleCnt="0"/>
      <dgm:spPr/>
    </dgm:pt>
    <dgm:pt modelId="{EAE31D7E-CA5C-4E36-9023-F67F58399CE1}" type="pres">
      <dgm:prSet presAssocID="{D9778655-5000-4026-9619-34398FB37562}" presName="parentTextBox" presStyleLbl="node1" presStyleIdx="0" presStyleCnt="6"/>
      <dgm:spPr/>
      <dgm:t>
        <a:bodyPr/>
        <a:lstStyle/>
        <a:p>
          <a:endParaRPr lang="en-US"/>
        </a:p>
      </dgm:t>
    </dgm:pt>
    <dgm:pt modelId="{C99F4C65-5E1E-4C3A-BEDA-840298C2F99B}" type="pres">
      <dgm:prSet presAssocID="{989FAC7B-B349-4690-9D52-E4C362CC3A55}" presName="sp" presStyleCnt="0"/>
      <dgm:spPr/>
    </dgm:pt>
    <dgm:pt modelId="{E0D2E574-8289-4E95-9739-F03CC70C24FA}" type="pres">
      <dgm:prSet presAssocID="{5D5D87D9-CE59-4100-81E5-82115541B6EF}" presName="arrowAndChildren" presStyleCnt="0"/>
      <dgm:spPr/>
    </dgm:pt>
    <dgm:pt modelId="{ECCC907B-A688-484B-9804-ABE49D11E0EC}" type="pres">
      <dgm:prSet presAssocID="{5D5D87D9-CE59-4100-81E5-82115541B6EF}" presName="parentTextArrow" presStyleLbl="node1" presStyleIdx="1" presStyleCnt="6"/>
      <dgm:spPr/>
      <dgm:t>
        <a:bodyPr/>
        <a:lstStyle/>
        <a:p>
          <a:endParaRPr lang="en-US"/>
        </a:p>
      </dgm:t>
    </dgm:pt>
    <dgm:pt modelId="{D392F74F-18FF-40DB-ACD9-56A6A0CD3B71}" type="pres">
      <dgm:prSet presAssocID="{3F1C64B3-9DF0-466E-B887-12FDBBDC7251}" presName="sp" presStyleCnt="0"/>
      <dgm:spPr/>
    </dgm:pt>
    <dgm:pt modelId="{5CB89F3A-6A60-4F5E-AFFD-3AD8111520DD}" type="pres">
      <dgm:prSet presAssocID="{6A78E189-6942-4524-8860-ABBDF2575254}" presName="arrowAndChildren" presStyleCnt="0"/>
      <dgm:spPr/>
    </dgm:pt>
    <dgm:pt modelId="{D813BAB7-B7D5-4785-98A8-51BBC66D844C}" type="pres">
      <dgm:prSet presAssocID="{6A78E189-6942-4524-8860-ABBDF2575254}" presName="parentTextArrow" presStyleLbl="node1" presStyleIdx="2" presStyleCnt="6"/>
      <dgm:spPr/>
      <dgm:t>
        <a:bodyPr/>
        <a:lstStyle/>
        <a:p>
          <a:endParaRPr lang="en-US"/>
        </a:p>
      </dgm:t>
    </dgm:pt>
    <dgm:pt modelId="{A31F8E33-0A72-4893-A959-7CE6A275E103}" type="pres">
      <dgm:prSet presAssocID="{DEB24710-6709-46D4-A40B-DBE54C6A569B}" presName="sp" presStyleCnt="0"/>
      <dgm:spPr/>
    </dgm:pt>
    <dgm:pt modelId="{52CCE236-E6A3-479C-ADA0-133ADC60257C}" type="pres">
      <dgm:prSet presAssocID="{0DB653E6-9D30-4115-BFF4-AA7FAA5FD215}" presName="arrowAndChildren" presStyleCnt="0"/>
      <dgm:spPr/>
    </dgm:pt>
    <dgm:pt modelId="{EE42186D-847F-434F-BC0C-DF3105CE361E}" type="pres">
      <dgm:prSet presAssocID="{0DB653E6-9D30-4115-BFF4-AA7FAA5FD215}" presName="parentTextArrow" presStyleLbl="node1" presStyleIdx="3" presStyleCnt="6"/>
      <dgm:spPr/>
      <dgm:t>
        <a:bodyPr/>
        <a:lstStyle/>
        <a:p>
          <a:endParaRPr lang="en-US"/>
        </a:p>
      </dgm:t>
    </dgm:pt>
    <dgm:pt modelId="{0CBEF189-C75B-4F2C-BC6E-06EAAE282E85}" type="pres">
      <dgm:prSet presAssocID="{2825E7D7-D344-49AB-A099-FE390B0B863E}" presName="sp" presStyleCnt="0"/>
      <dgm:spPr/>
    </dgm:pt>
    <dgm:pt modelId="{0D08164B-1493-494B-8356-5012DC6DD987}" type="pres">
      <dgm:prSet presAssocID="{29220ADE-930E-4C7F-890D-2E9AE24C1DAC}" presName="arrowAndChildren" presStyleCnt="0"/>
      <dgm:spPr/>
    </dgm:pt>
    <dgm:pt modelId="{6AF9B7DF-4234-4825-8BCE-9BAD5A23F09B}" type="pres">
      <dgm:prSet presAssocID="{29220ADE-930E-4C7F-890D-2E9AE24C1DAC}" presName="parentTextArrow" presStyleLbl="node1" presStyleIdx="4" presStyleCnt="6"/>
      <dgm:spPr/>
      <dgm:t>
        <a:bodyPr/>
        <a:lstStyle/>
        <a:p>
          <a:endParaRPr lang="en-US"/>
        </a:p>
      </dgm:t>
    </dgm:pt>
    <dgm:pt modelId="{0A9BC14C-EBCA-447E-974B-30F034EEA4EE}" type="pres">
      <dgm:prSet presAssocID="{AB72B567-7741-481C-9F46-2A65F703B1C9}" presName="sp" presStyleCnt="0"/>
      <dgm:spPr/>
    </dgm:pt>
    <dgm:pt modelId="{2551CDAD-98E8-409B-B1EC-DC665971C317}" type="pres">
      <dgm:prSet presAssocID="{E5AD1E8F-40D0-462B-BBF6-32A7AD0B40B3}" presName="arrowAndChildren" presStyleCnt="0"/>
      <dgm:spPr/>
    </dgm:pt>
    <dgm:pt modelId="{E1ACF71F-C50E-4DA8-9501-9B928FAF70F9}" type="pres">
      <dgm:prSet presAssocID="{E5AD1E8F-40D0-462B-BBF6-32A7AD0B40B3}" presName="parentTextArrow" presStyleLbl="node1" presStyleIdx="5" presStyleCnt="6"/>
      <dgm:spPr/>
      <dgm:t>
        <a:bodyPr/>
        <a:lstStyle/>
        <a:p>
          <a:endParaRPr lang="en-US"/>
        </a:p>
      </dgm:t>
    </dgm:pt>
  </dgm:ptLst>
  <dgm:cxnLst>
    <dgm:cxn modelId="{F720C74B-BE1E-426E-B726-903572FBF0F7}" srcId="{C7455C16-B51D-4931-8A2A-7BB900568232}" destId="{D9778655-5000-4026-9619-34398FB37562}" srcOrd="5" destOrd="0" parTransId="{0984D73C-368F-4546-9E86-F350306A4F38}" sibTransId="{D91F7E87-4F06-4F37-978C-0FC9CEF4C0F6}"/>
    <dgm:cxn modelId="{E4FE4103-27BF-463F-8F97-DD883A387A5E}" type="presOf" srcId="{6A78E189-6942-4524-8860-ABBDF2575254}" destId="{D813BAB7-B7D5-4785-98A8-51BBC66D844C}" srcOrd="0" destOrd="0" presId="urn:microsoft.com/office/officeart/2005/8/layout/process4"/>
    <dgm:cxn modelId="{69E91D75-A66A-4447-9F7A-B36FAE3D6512}" type="presOf" srcId="{C7455C16-B51D-4931-8A2A-7BB900568232}" destId="{E26EEFCF-BAB0-407D-9A98-E7FACDF67FF1}" srcOrd="0" destOrd="0" presId="urn:microsoft.com/office/officeart/2005/8/layout/process4"/>
    <dgm:cxn modelId="{BDE274A9-6D00-4BBB-AA03-E9B96CA3B1C0}" type="presOf" srcId="{D9778655-5000-4026-9619-34398FB37562}" destId="{EAE31D7E-CA5C-4E36-9023-F67F58399CE1}" srcOrd="0" destOrd="0" presId="urn:microsoft.com/office/officeart/2005/8/layout/process4"/>
    <dgm:cxn modelId="{E8E1CA98-5E78-437A-B185-9AA518956029}" srcId="{C7455C16-B51D-4931-8A2A-7BB900568232}" destId="{29220ADE-930E-4C7F-890D-2E9AE24C1DAC}" srcOrd="1" destOrd="0" parTransId="{9CB5EBD1-95EE-44F5-B51B-41EB537C3134}" sibTransId="{2825E7D7-D344-49AB-A099-FE390B0B863E}"/>
    <dgm:cxn modelId="{BA288224-1D57-49E6-BB93-86769907880A}" srcId="{C7455C16-B51D-4931-8A2A-7BB900568232}" destId="{6A78E189-6942-4524-8860-ABBDF2575254}" srcOrd="3" destOrd="0" parTransId="{8BED9972-78B5-459C-8900-855D5A345722}" sibTransId="{3F1C64B3-9DF0-466E-B887-12FDBBDC7251}"/>
    <dgm:cxn modelId="{E391738B-D5E9-4484-ABB6-0848B8849EBA}" type="presOf" srcId="{E5AD1E8F-40D0-462B-BBF6-32A7AD0B40B3}" destId="{E1ACF71F-C50E-4DA8-9501-9B928FAF70F9}" srcOrd="0" destOrd="0" presId="urn:microsoft.com/office/officeart/2005/8/layout/process4"/>
    <dgm:cxn modelId="{AD128C7D-7544-47B4-B917-81DF0A727441}" srcId="{C7455C16-B51D-4931-8A2A-7BB900568232}" destId="{E5AD1E8F-40D0-462B-BBF6-32A7AD0B40B3}" srcOrd="0" destOrd="0" parTransId="{9A06DECE-D15F-4D39-BDBA-54D02B2074F3}" sibTransId="{AB72B567-7741-481C-9F46-2A65F703B1C9}"/>
    <dgm:cxn modelId="{840AB2EC-5407-4061-9ED1-1C5B94BA8262}" srcId="{C7455C16-B51D-4931-8A2A-7BB900568232}" destId="{0DB653E6-9D30-4115-BFF4-AA7FAA5FD215}" srcOrd="2" destOrd="0" parTransId="{6FF94F67-E093-45FD-A788-D71F0B03A60E}" sibTransId="{DEB24710-6709-46D4-A40B-DBE54C6A569B}"/>
    <dgm:cxn modelId="{DD8C899F-4648-4AE6-9F12-99670F6A6541}" type="presOf" srcId="{29220ADE-930E-4C7F-890D-2E9AE24C1DAC}" destId="{6AF9B7DF-4234-4825-8BCE-9BAD5A23F09B}" srcOrd="0" destOrd="0" presId="urn:microsoft.com/office/officeart/2005/8/layout/process4"/>
    <dgm:cxn modelId="{16DA5D72-3686-427F-9D4F-7AB0B92DEAC4}" type="presOf" srcId="{0DB653E6-9D30-4115-BFF4-AA7FAA5FD215}" destId="{EE42186D-847F-434F-BC0C-DF3105CE361E}" srcOrd="0" destOrd="0" presId="urn:microsoft.com/office/officeart/2005/8/layout/process4"/>
    <dgm:cxn modelId="{414504E2-D59E-40EE-91B9-4F5D254D6CB4}" srcId="{C7455C16-B51D-4931-8A2A-7BB900568232}" destId="{5D5D87D9-CE59-4100-81E5-82115541B6EF}" srcOrd="4" destOrd="0" parTransId="{214C2363-1815-41F0-8DD6-39384388CAD6}" sibTransId="{989FAC7B-B349-4690-9D52-E4C362CC3A55}"/>
    <dgm:cxn modelId="{03ECF785-3637-40F8-B40E-8DDC5F96C8E5}" type="presOf" srcId="{5D5D87D9-CE59-4100-81E5-82115541B6EF}" destId="{ECCC907B-A688-484B-9804-ABE49D11E0EC}" srcOrd="0" destOrd="0" presId="urn:microsoft.com/office/officeart/2005/8/layout/process4"/>
    <dgm:cxn modelId="{DA5B8279-E97B-4FD8-A476-B3AE37E63C06}" type="presParOf" srcId="{E26EEFCF-BAB0-407D-9A98-E7FACDF67FF1}" destId="{251282CB-A416-4C05-A736-CACF7845E975}" srcOrd="0" destOrd="0" presId="urn:microsoft.com/office/officeart/2005/8/layout/process4"/>
    <dgm:cxn modelId="{0E196290-CD74-47B7-8602-DA0B57393BD1}" type="presParOf" srcId="{251282CB-A416-4C05-A736-CACF7845E975}" destId="{EAE31D7E-CA5C-4E36-9023-F67F58399CE1}" srcOrd="0" destOrd="0" presId="urn:microsoft.com/office/officeart/2005/8/layout/process4"/>
    <dgm:cxn modelId="{7EE32683-A211-445E-9ABD-A109C4DDF7B8}" type="presParOf" srcId="{E26EEFCF-BAB0-407D-9A98-E7FACDF67FF1}" destId="{C99F4C65-5E1E-4C3A-BEDA-840298C2F99B}" srcOrd="1" destOrd="0" presId="urn:microsoft.com/office/officeart/2005/8/layout/process4"/>
    <dgm:cxn modelId="{3DE7FCED-15CD-407C-9838-66710ABB9DE3}" type="presParOf" srcId="{E26EEFCF-BAB0-407D-9A98-E7FACDF67FF1}" destId="{E0D2E574-8289-4E95-9739-F03CC70C24FA}" srcOrd="2" destOrd="0" presId="urn:microsoft.com/office/officeart/2005/8/layout/process4"/>
    <dgm:cxn modelId="{1556F4CE-B3F1-44C6-89FC-494569812334}" type="presParOf" srcId="{E0D2E574-8289-4E95-9739-F03CC70C24FA}" destId="{ECCC907B-A688-484B-9804-ABE49D11E0EC}" srcOrd="0" destOrd="0" presId="urn:microsoft.com/office/officeart/2005/8/layout/process4"/>
    <dgm:cxn modelId="{E24417DB-B485-41C4-A250-151EBF5C5BD2}" type="presParOf" srcId="{E26EEFCF-BAB0-407D-9A98-E7FACDF67FF1}" destId="{D392F74F-18FF-40DB-ACD9-56A6A0CD3B71}" srcOrd="3" destOrd="0" presId="urn:microsoft.com/office/officeart/2005/8/layout/process4"/>
    <dgm:cxn modelId="{0A459142-68C0-4CB4-ABF8-14E9721B9893}" type="presParOf" srcId="{E26EEFCF-BAB0-407D-9A98-E7FACDF67FF1}" destId="{5CB89F3A-6A60-4F5E-AFFD-3AD8111520DD}" srcOrd="4" destOrd="0" presId="urn:microsoft.com/office/officeart/2005/8/layout/process4"/>
    <dgm:cxn modelId="{32F2FB5E-42CA-4D76-9F3D-2B500CF50689}" type="presParOf" srcId="{5CB89F3A-6A60-4F5E-AFFD-3AD8111520DD}" destId="{D813BAB7-B7D5-4785-98A8-51BBC66D844C}" srcOrd="0" destOrd="0" presId="urn:microsoft.com/office/officeart/2005/8/layout/process4"/>
    <dgm:cxn modelId="{36B16582-C158-4851-8202-12B8AC954C8A}" type="presParOf" srcId="{E26EEFCF-BAB0-407D-9A98-E7FACDF67FF1}" destId="{A31F8E33-0A72-4893-A959-7CE6A275E103}" srcOrd="5" destOrd="0" presId="urn:microsoft.com/office/officeart/2005/8/layout/process4"/>
    <dgm:cxn modelId="{CB69603F-22E6-42F0-905E-848F54A47782}" type="presParOf" srcId="{E26EEFCF-BAB0-407D-9A98-E7FACDF67FF1}" destId="{52CCE236-E6A3-479C-ADA0-133ADC60257C}" srcOrd="6" destOrd="0" presId="urn:microsoft.com/office/officeart/2005/8/layout/process4"/>
    <dgm:cxn modelId="{5DA79941-51F1-4158-A453-DC8DBBC37DC6}" type="presParOf" srcId="{52CCE236-E6A3-479C-ADA0-133ADC60257C}" destId="{EE42186D-847F-434F-BC0C-DF3105CE361E}" srcOrd="0" destOrd="0" presId="urn:microsoft.com/office/officeart/2005/8/layout/process4"/>
    <dgm:cxn modelId="{1A0599FD-571D-4875-AF63-DEB1A0ABB74F}" type="presParOf" srcId="{E26EEFCF-BAB0-407D-9A98-E7FACDF67FF1}" destId="{0CBEF189-C75B-4F2C-BC6E-06EAAE282E85}" srcOrd="7" destOrd="0" presId="urn:microsoft.com/office/officeart/2005/8/layout/process4"/>
    <dgm:cxn modelId="{5DE1B4CF-0B44-4432-8064-E8ACDE0C79EC}" type="presParOf" srcId="{E26EEFCF-BAB0-407D-9A98-E7FACDF67FF1}" destId="{0D08164B-1493-494B-8356-5012DC6DD987}" srcOrd="8" destOrd="0" presId="urn:microsoft.com/office/officeart/2005/8/layout/process4"/>
    <dgm:cxn modelId="{6F83AA3A-5A03-4807-9144-B89DCF39D18A}" type="presParOf" srcId="{0D08164B-1493-494B-8356-5012DC6DD987}" destId="{6AF9B7DF-4234-4825-8BCE-9BAD5A23F09B}" srcOrd="0" destOrd="0" presId="urn:microsoft.com/office/officeart/2005/8/layout/process4"/>
    <dgm:cxn modelId="{381FB74E-EA3A-467E-82E5-33CC4819F842}" type="presParOf" srcId="{E26EEFCF-BAB0-407D-9A98-E7FACDF67FF1}" destId="{0A9BC14C-EBCA-447E-974B-30F034EEA4EE}" srcOrd="9" destOrd="0" presId="urn:microsoft.com/office/officeart/2005/8/layout/process4"/>
    <dgm:cxn modelId="{CDA813D2-1E3C-4733-8E40-F627CE074392}" type="presParOf" srcId="{E26EEFCF-BAB0-407D-9A98-E7FACDF67FF1}" destId="{2551CDAD-98E8-409B-B1EC-DC665971C317}" srcOrd="10" destOrd="0" presId="urn:microsoft.com/office/officeart/2005/8/layout/process4"/>
    <dgm:cxn modelId="{432FBFFD-9872-45D4-83C8-1FCF02A247A8}" type="presParOf" srcId="{2551CDAD-98E8-409B-B1EC-DC665971C317}" destId="{E1ACF71F-C50E-4DA8-9501-9B928FAF70F9}"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D9EFEA-E70C-40ED-BD96-DDE3BC8FC5F0}" type="doc">
      <dgm:prSet loTypeId="urn:microsoft.com/office/officeart/2005/8/layout/default" loCatId="list" qsTypeId="urn:microsoft.com/office/officeart/2005/8/quickstyle/simple1" qsCatId="simple" csTypeId="urn:microsoft.com/office/officeart/2005/8/colors/accent4_1" csCatId="accent4" phldr="1"/>
      <dgm:spPr/>
      <dgm:t>
        <a:bodyPr/>
        <a:lstStyle/>
        <a:p>
          <a:endParaRPr lang="en-US"/>
        </a:p>
      </dgm:t>
    </dgm:pt>
    <dgm:pt modelId="{DCD7B76C-A135-45F4-A6AD-3C449941EA82}">
      <dgm:prSet phldrT="[Text]"/>
      <dgm:spPr/>
      <dgm:t>
        <a:bodyPr/>
        <a:lstStyle/>
        <a:p>
          <a:r>
            <a:rPr lang="en-US" dirty="0" smtClean="0"/>
            <a:t>Class A</a:t>
          </a:r>
          <a:endParaRPr lang="en-US" dirty="0"/>
        </a:p>
      </dgm:t>
    </dgm:pt>
    <dgm:pt modelId="{5E5E5418-FD0E-4CDE-AA0E-9CFC3A8D1D1A}" type="parTrans" cxnId="{BF03EF84-35D7-4C2C-8831-4375B5C9418C}">
      <dgm:prSet/>
      <dgm:spPr/>
      <dgm:t>
        <a:bodyPr/>
        <a:lstStyle/>
        <a:p>
          <a:endParaRPr lang="en-US"/>
        </a:p>
      </dgm:t>
    </dgm:pt>
    <dgm:pt modelId="{ACAF25C7-EB7B-4AC4-93C8-3DA0EDD194FD}" type="sibTrans" cxnId="{BF03EF84-35D7-4C2C-8831-4375B5C9418C}">
      <dgm:prSet/>
      <dgm:spPr/>
      <dgm:t>
        <a:bodyPr/>
        <a:lstStyle/>
        <a:p>
          <a:endParaRPr lang="en-US"/>
        </a:p>
      </dgm:t>
    </dgm:pt>
    <dgm:pt modelId="{95664182-AB48-480D-B650-F4841D993154}">
      <dgm:prSet phldrT="[Text]"/>
      <dgm:spPr/>
      <dgm:t>
        <a:bodyPr/>
        <a:lstStyle/>
        <a:p>
          <a:r>
            <a:rPr lang="en-US" dirty="0" smtClean="0"/>
            <a:t>Class B</a:t>
          </a:r>
          <a:endParaRPr lang="en-US" dirty="0"/>
        </a:p>
      </dgm:t>
    </dgm:pt>
    <dgm:pt modelId="{08E14F10-A178-48B8-8411-4701FF812235}" type="parTrans" cxnId="{D8ED6423-13D8-4AA8-9EB3-DE71F73C1DC3}">
      <dgm:prSet/>
      <dgm:spPr/>
      <dgm:t>
        <a:bodyPr/>
        <a:lstStyle/>
        <a:p>
          <a:endParaRPr lang="en-US"/>
        </a:p>
      </dgm:t>
    </dgm:pt>
    <dgm:pt modelId="{AD647B60-8C54-4FFF-88AB-47D5B27CDF44}" type="sibTrans" cxnId="{D8ED6423-13D8-4AA8-9EB3-DE71F73C1DC3}">
      <dgm:prSet/>
      <dgm:spPr/>
      <dgm:t>
        <a:bodyPr/>
        <a:lstStyle/>
        <a:p>
          <a:endParaRPr lang="en-US"/>
        </a:p>
      </dgm:t>
    </dgm:pt>
    <dgm:pt modelId="{03265047-B862-4101-966C-352E0950F9B3}">
      <dgm:prSet phldrT="[Text]" custT="1"/>
      <dgm:spPr/>
      <dgm:t>
        <a:bodyPr/>
        <a:lstStyle/>
        <a:p>
          <a:r>
            <a:rPr lang="en-US" sz="2400" dirty="0" smtClean="0"/>
            <a:t>Class D</a:t>
          </a:r>
          <a:endParaRPr lang="en-US" sz="2000" dirty="0"/>
        </a:p>
      </dgm:t>
    </dgm:pt>
    <dgm:pt modelId="{28AEF6AE-3855-4CB2-AB82-C2356AAA28C6}" type="parTrans" cxnId="{60C58E83-0865-4634-B172-68B8C1594AE1}">
      <dgm:prSet/>
      <dgm:spPr/>
      <dgm:t>
        <a:bodyPr/>
        <a:lstStyle/>
        <a:p>
          <a:endParaRPr lang="en-US"/>
        </a:p>
      </dgm:t>
    </dgm:pt>
    <dgm:pt modelId="{D39F323A-A54F-481F-9290-DA339EAC25D5}" type="sibTrans" cxnId="{60C58E83-0865-4634-B172-68B8C1594AE1}">
      <dgm:prSet/>
      <dgm:spPr/>
      <dgm:t>
        <a:bodyPr/>
        <a:lstStyle/>
        <a:p>
          <a:endParaRPr lang="en-US"/>
        </a:p>
      </dgm:t>
    </dgm:pt>
    <dgm:pt modelId="{0CE6A780-E216-497D-82C7-3CB65922D8C7}">
      <dgm:prSet phldrT="[Text]"/>
      <dgm:spPr/>
      <dgm:t>
        <a:bodyPr/>
        <a:lstStyle/>
        <a:p>
          <a:r>
            <a:rPr lang="en-US" b="0" i="0" dirty="0" smtClean="0"/>
            <a:t>Metal, glass, paper, plastic, and cardboard.</a:t>
          </a:r>
          <a:endParaRPr lang="en-US" dirty="0"/>
        </a:p>
      </dgm:t>
    </dgm:pt>
    <dgm:pt modelId="{326C3394-C1F1-449D-9839-5B5BEF395548}" type="parTrans" cxnId="{0511929D-19D3-4377-8C50-EFC350F82D88}">
      <dgm:prSet/>
      <dgm:spPr/>
      <dgm:t>
        <a:bodyPr/>
        <a:lstStyle/>
        <a:p>
          <a:endParaRPr lang="en-US"/>
        </a:p>
      </dgm:t>
    </dgm:pt>
    <dgm:pt modelId="{825EEB19-3C12-4BA4-9A91-F01A13E6147D}" type="sibTrans" cxnId="{0511929D-19D3-4377-8C50-EFC350F82D88}">
      <dgm:prSet/>
      <dgm:spPr/>
      <dgm:t>
        <a:bodyPr/>
        <a:lstStyle/>
        <a:p>
          <a:endParaRPr lang="en-US"/>
        </a:p>
      </dgm:t>
    </dgm:pt>
    <dgm:pt modelId="{CD99CE5E-4019-4E4D-94B6-32DC162268F6}">
      <dgm:prSet phldrT="[Text]"/>
      <dgm:spPr/>
      <dgm:t>
        <a:bodyPr/>
        <a:lstStyle/>
        <a:p>
          <a:r>
            <a:rPr lang="en-US" dirty="0" smtClean="0"/>
            <a:t>Construction</a:t>
          </a:r>
          <a:endParaRPr lang="en-US" dirty="0"/>
        </a:p>
      </dgm:t>
    </dgm:pt>
    <dgm:pt modelId="{65B2FF26-3DDF-4941-8090-B793A01CEE7C}" type="parTrans" cxnId="{8EDDCE07-71C6-4262-9762-D183FD170E5F}">
      <dgm:prSet/>
      <dgm:spPr/>
      <dgm:t>
        <a:bodyPr/>
        <a:lstStyle/>
        <a:p>
          <a:endParaRPr lang="en-US"/>
        </a:p>
      </dgm:t>
    </dgm:pt>
    <dgm:pt modelId="{509BCA22-57AD-4962-8D73-A0B090506B03}" type="sibTrans" cxnId="{8EDDCE07-71C6-4262-9762-D183FD170E5F}">
      <dgm:prSet/>
      <dgm:spPr/>
      <dgm:t>
        <a:bodyPr/>
        <a:lstStyle/>
        <a:p>
          <a:endParaRPr lang="en-US"/>
        </a:p>
      </dgm:t>
    </dgm:pt>
    <dgm:pt modelId="{AEB99E4B-4345-4A67-A7B4-3501617BF6B7}">
      <dgm:prSet phldrT="[Text]"/>
      <dgm:spPr/>
      <dgm:t>
        <a:bodyPr/>
        <a:lstStyle/>
        <a:p>
          <a:r>
            <a:rPr lang="en-US" dirty="0" smtClean="0"/>
            <a:t>Class C</a:t>
          </a:r>
          <a:endParaRPr lang="en-US" dirty="0"/>
        </a:p>
      </dgm:t>
    </dgm:pt>
    <dgm:pt modelId="{32E4D70C-370C-41A1-93A8-3DAFE1F6EF36}" type="parTrans" cxnId="{8FE548AD-3516-4F2B-96DD-3FDF514B2EB1}">
      <dgm:prSet/>
      <dgm:spPr/>
      <dgm:t>
        <a:bodyPr/>
        <a:lstStyle/>
        <a:p>
          <a:endParaRPr lang="en-US"/>
        </a:p>
      </dgm:t>
    </dgm:pt>
    <dgm:pt modelId="{BE717B38-8218-4774-8DCD-C8A4AD4EEE7C}" type="sibTrans" cxnId="{8FE548AD-3516-4F2B-96DD-3FDF514B2EB1}">
      <dgm:prSet/>
      <dgm:spPr/>
      <dgm:t>
        <a:bodyPr/>
        <a:lstStyle/>
        <a:p>
          <a:endParaRPr lang="en-US"/>
        </a:p>
      </dgm:t>
    </dgm:pt>
    <dgm:pt modelId="{26AA2FFE-12F3-4FAF-97F8-12FBAC22587E}">
      <dgm:prSet phldrT="[Text]"/>
      <dgm:spPr/>
      <dgm:t>
        <a:bodyPr/>
        <a:lstStyle/>
        <a:p>
          <a:r>
            <a:rPr lang="en-US" dirty="0" smtClean="0"/>
            <a:t>Organics</a:t>
          </a:r>
          <a:endParaRPr lang="en-US" dirty="0"/>
        </a:p>
      </dgm:t>
    </dgm:pt>
    <dgm:pt modelId="{916A2D38-B216-4075-9133-961B80FC6A98}" type="parTrans" cxnId="{6F32D141-1B94-40D5-B593-9536B161FDBB}">
      <dgm:prSet/>
      <dgm:spPr/>
      <dgm:t>
        <a:bodyPr/>
        <a:lstStyle/>
        <a:p>
          <a:endParaRPr lang="en-US"/>
        </a:p>
      </dgm:t>
    </dgm:pt>
    <dgm:pt modelId="{569EA818-4263-42C3-ADB0-F375F2B060C4}" type="sibTrans" cxnId="{6F32D141-1B94-40D5-B593-9536B161FDBB}">
      <dgm:prSet/>
      <dgm:spPr/>
      <dgm:t>
        <a:bodyPr/>
        <a:lstStyle/>
        <a:p>
          <a:endParaRPr lang="en-US"/>
        </a:p>
      </dgm:t>
    </dgm:pt>
    <dgm:pt modelId="{6B120085-7AE5-4133-ACF3-065FBBDF83F8}">
      <dgm:prSet phldrT="[Text]"/>
      <dgm:spPr/>
      <dgm:t>
        <a:bodyPr/>
        <a:lstStyle/>
        <a:p>
          <a:r>
            <a:rPr lang="en-US" dirty="0" smtClean="0"/>
            <a:t>Food waste</a:t>
          </a:r>
          <a:endParaRPr lang="en-US" dirty="0"/>
        </a:p>
      </dgm:t>
    </dgm:pt>
    <dgm:pt modelId="{F465529E-9AE4-468F-A9BE-58E1968238EE}" type="parTrans" cxnId="{F2FAD676-80ED-4269-9B3A-DD54C68F1839}">
      <dgm:prSet/>
      <dgm:spPr/>
      <dgm:t>
        <a:bodyPr/>
        <a:lstStyle/>
        <a:p>
          <a:endParaRPr lang="en-US"/>
        </a:p>
      </dgm:t>
    </dgm:pt>
    <dgm:pt modelId="{E15C87C8-3F51-414E-B065-ACF4BCD5C6BC}" type="sibTrans" cxnId="{F2FAD676-80ED-4269-9B3A-DD54C68F1839}">
      <dgm:prSet/>
      <dgm:spPr/>
      <dgm:t>
        <a:bodyPr/>
        <a:lstStyle/>
        <a:p>
          <a:endParaRPr lang="en-US"/>
        </a:p>
      </dgm:t>
    </dgm:pt>
    <dgm:pt modelId="{5A3D3A14-7279-4510-A32C-CDFF7AF66880}">
      <dgm:prSet phldrT="[Text]"/>
      <dgm:spPr/>
      <dgm:t>
        <a:bodyPr/>
        <a:lstStyle/>
        <a:p>
          <a:r>
            <a:rPr lang="en-US" dirty="0" smtClean="0"/>
            <a:t>Yard Trimmings (Leaves)</a:t>
          </a:r>
          <a:endParaRPr lang="en-US" dirty="0"/>
        </a:p>
      </dgm:t>
    </dgm:pt>
    <dgm:pt modelId="{BF372A2A-B1FB-4A3B-8699-2449073E4016}" type="parTrans" cxnId="{6D8155DD-E5E7-42F2-8526-ED3E97E23260}">
      <dgm:prSet/>
      <dgm:spPr/>
      <dgm:t>
        <a:bodyPr/>
        <a:lstStyle/>
        <a:p>
          <a:endParaRPr lang="en-US"/>
        </a:p>
      </dgm:t>
    </dgm:pt>
    <dgm:pt modelId="{62EBC6DB-3507-4158-BD35-52822CF73978}" type="sibTrans" cxnId="{6D8155DD-E5E7-42F2-8526-ED3E97E23260}">
      <dgm:prSet/>
      <dgm:spPr/>
      <dgm:t>
        <a:bodyPr/>
        <a:lstStyle/>
        <a:p>
          <a:endParaRPr lang="en-US"/>
        </a:p>
      </dgm:t>
    </dgm:pt>
    <dgm:pt modelId="{2820FB28-9311-469B-A884-CFB47522AB91}">
      <dgm:prSet phldrT="[Text]" custT="1"/>
      <dgm:spPr/>
      <dgm:t>
        <a:bodyPr/>
        <a:lstStyle/>
        <a:p>
          <a:r>
            <a:rPr lang="en-US" sz="2000" dirty="0" smtClean="0"/>
            <a:t>Electronics, Batteries, Motor Oil, etc.</a:t>
          </a:r>
          <a:endParaRPr lang="en-US" sz="2000" dirty="0"/>
        </a:p>
      </dgm:t>
    </dgm:pt>
    <dgm:pt modelId="{8B0ABDE6-2012-4ED2-9AAE-287309D4BA35}" type="parTrans" cxnId="{B6FD0304-DA05-4167-A417-293147EF73A6}">
      <dgm:prSet/>
      <dgm:spPr/>
      <dgm:t>
        <a:bodyPr/>
        <a:lstStyle/>
        <a:p>
          <a:endParaRPr lang="en-US"/>
        </a:p>
      </dgm:t>
    </dgm:pt>
    <dgm:pt modelId="{7A84DE3A-F080-49EE-9B09-E56AD79C72DF}" type="sibTrans" cxnId="{B6FD0304-DA05-4167-A417-293147EF73A6}">
      <dgm:prSet/>
      <dgm:spPr/>
      <dgm:t>
        <a:bodyPr/>
        <a:lstStyle/>
        <a:p>
          <a:endParaRPr lang="en-US"/>
        </a:p>
      </dgm:t>
    </dgm:pt>
    <dgm:pt modelId="{91A18B66-732B-41A3-806F-753FDAC8AFF3}">
      <dgm:prSet phldrT="[Text]"/>
      <dgm:spPr/>
      <dgm:t>
        <a:bodyPr/>
        <a:lstStyle/>
        <a:p>
          <a:r>
            <a:rPr lang="en-US" dirty="0" smtClean="0"/>
            <a:t>Single Stream</a:t>
          </a:r>
          <a:endParaRPr lang="en-US" dirty="0"/>
        </a:p>
      </dgm:t>
    </dgm:pt>
    <dgm:pt modelId="{F276A1AB-A076-4550-9971-140462C7B4E0}" type="parTrans" cxnId="{AD6B078F-43B4-4493-A2CC-419786DE659C}">
      <dgm:prSet/>
      <dgm:spPr/>
      <dgm:t>
        <a:bodyPr/>
        <a:lstStyle/>
        <a:p>
          <a:endParaRPr lang="en-US"/>
        </a:p>
      </dgm:t>
    </dgm:pt>
    <dgm:pt modelId="{2909E4F3-F906-44BA-A78A-FAE1B4C19C81}" type="sibTrans" cxnId="{AD6B078F-43B4-4493-A2CC-419786DE659C}">
      <dgm:prSet/>
      <dgm:spPr/>
      <dgm:t>
        <a:bodyPr/>
        <a:lstStyle/>
        <a:p>
          <a:endParaRPr lang="en-US"/>
        </a:p>
      </dgm:t>
    </dgm:pt>
    <dgm:pt modelId="{C6755F0A-F558-4BD4-9241-C8B7DF3641EE}">
      <dgm:prSet phldrT="[Text]"/>
      <dgm:spPr/>
      <dgm:t>
        <a:bodyPr/>
        <a:lstStyle/>
        <a:p>
          <a:r>
            <a:rPr lang="en-US" dirty="0" smtClean="0"/>
            <a:t>Brush &amp; Tree Parts</a:t>
          </a:r>
          <a:endParaRPr lang="en-US" dirty="0"/>
        </a:p>
      </dgm:t>
    </dgm:pt>
    <dgm:pt modelId="{A5132558-FC78-4FC4-A5AB-88F76547681A}" type="parTrans" cxnId="{3F5DD2D2-5B79-42C9-9629-D68A07BA7C36}">
      <dgm:prSet/>
      <dgm:spPr/>
    </dgm:pt>
    <dgm:pt modelId="{6AAE64FF-91C1-4697-BD81-ED7EAB661C0F}" type="sibTrans" cxnId="{3F5DD2D2-5B79-42C9-9629-D68A07BA7C36}">
      <dgm:prSet/>
      <dgm:spPr/>
    </dgm:pt>
    <dgm:pt modelId="{5FF54071-80A2-4B8C-BDA3-93A442E50B07}" type="pres">
      <dgm:prSet presAssocID="{BCD9EFEA-E70C-40ED-BD96-DDE3BC8FC5F0}" presName="diagram" presStyleCnt="0">
        <dgm:presLayoutVars>
          <dgm:dir/>
          <dgm:resizeHandles val="exact"/>
        </dgm:presLayoutVars>
      </dgm:prSet>
      <dgm:spPr/>
      <dgm:t>
        <a:bodyPr/>
        <a:lstStyle/>
        <a:p>
          <a:endParaRPr lang="en-US"/>
        </a:p>
      </dgm:t>
    </dgm:pt>
    <dgm:pt modelId="{06EDD64B-5F21-4B6F-87F0-577FB8914C5C}" type="pres">
      <dgm:prSet presAssocID="{DCD7B76C-A135-45F4-A6AD-3C449941EA82}" presName="node" presStyleLbl="node1" presStyleIdx="0" presStyleCnt="4">
        <dgm:presLayoutVars>
          <dgm:bulletEnabled val="1"/>
        </dgm:presLayoutVars>
      </dgm:prSet>
      <dgm:spPr/>
      <dgm:t>
        <a:bodyPr/>
        <a:lstStyle/>
        <a:p>
          <a:endParaRPr lang="en-US"/>
        </a:p>
      </dgm:t>
    </dgm:pt>
    <dgm:pt modelId="{C1A5958B-9B25-4EC8-A9A1-9B2EF5412F7E}" type="pres">
      <dgm:prSet presAssocID="{ACAF25C7-EB7B-4AC4-93C8-3DA0EDD194FD}" presName="sibTrans" presStyleCnt="0"/>
      <dgm:spPr/>
    </dgm:pt>
    <dgm:pt modelId="{F57E2D1E-4FC5-4F01-8B4E-D3CDA69EB56F}" type="pres">
      <dgm:prSet presAssocID="{95664182-AB48-480D-B650-F4841D993154}" presName="node" presStyleLbl="node1" presStyleIdx="1" presStyleCnt="4">
        <dgm:presLayoutVars>
          <dgm:bulletEnabled val="1"/>
        </dgm:presLayoutVars>
      </dgm:prSet>
      <dgm:spPr/>
      <dgm:t>
        <a:bodyPr/>
        <a:lstStyle/>
        <a:p>
          <a:endParaRPr lang="en-US"/>
        </a:p>
      </dgm:t>
    </dgm:pt>
    <dgm:pt modelId="{245ADD46-B5B7-458C-A61B-836F4C160751}" type="pres">
      <dgm:prSet presAssocID="{AD647B60-8C54-4FFF-88AB-47D5B27CDF44}" presName="sibTrans" presStyleCnt="0"/>
      <dgm:spPr/>
    </dgm:pt>
    <dgm:pt modelId="{50CFE497-1613-49F4-8EC0-CD4BB14AEA2B}" type="pres">
      <dgm:prSet presAssocID="{AEB99E4B-4345-4A67-A7B4-3501617BF6B7}" presName="node" presStyleLbl="node1" presStyleIdx="2" presStyleCnt="4">
        <dgm:presLayoutVars>
          <dgm:bulletEnabled val="1"/>
        </dgm:presLayoutVars>
      </dgm:prSet>
      <dgm:spPr/>
      <dgm:t>
        <a:bodyPr/>
        <a:lstStyle/>
        <a:p>
          <a:endParaRPr lang="en-US"/>
        </a:p>
      </dgm:t>
    </dgm:pt>
    <dgm:pt modelId="{677347C1-AA2A-49C8-B155-93CC59ACBBAE}" type="pres">
      <dgm:prSet presAssocID="{BE717B38-8218-4774-8DCD-C8A4AD4EEE7C}" presName="sibTrans" presStyleCnt="0"/>
      <dgm:spPr/>
    </dgm:pt>
    <dgm:pt modelId="{A71D356C-5A87-4E15-8BB4-A0A4CF5A8469}" type="pres">
      <dgm:prSet presAssocID="{03265047-B862-4101-966C-352E0950F9B3}" presName="node" presStyleLbl="node1" presStyleIdx="3" presStyleCnt="4">
        <dgm:presLayoutVars>
          <dgm:bulletEnabled val="1"/>
        </dgm:presLayoutVars>
      </dgm:prSet>
      <dgm:spPr/>
      <dgm:t>
        <a:bodyPr/>
        <a:lstStyle/>
        <a:p>
          <a:endParaRPr lang="en-US"/>
        </a:p>
      </dgm:t>
    </dgm:pt>
  </dgm:ptLst>
  <dgm:cxnLst>
    <dgm:cxn modelId="{07A2EA30-D39B-4A2B-A762-25D1D60C16DE}" type="presOf" srcId="{03265047-B862-4101-966C-352E0950F9B3}" destId="{A71D356C-5A87-4E15-8BB4-A0A4CF5A8469}" srcOrd="0" destOrd="0" presId="urn:microsoft.com/office/officeart/2005/8/layout/default"/>
    <dgm:cxn modelId="{D8ED6423-13D8-4AA8-9EB3-DE71F73C1DC3}" srcId="{BCD9EFEA-E70C-40ED-BD96-DDE3BC8FC5F0}" destId="{95664182-AB48-480D-B650-F4841D993154}" srcOrd="1" destOrd="0" parTransId="{08E14F10-A178-48B8-8411-4701FF812235}" sibTransId="{AD647B60-8C54-4FFF-88AB-47D5B27CDF44}"/>
    <dgm:cxn modelId="{F2FAD676-80ED-4269-9B3A-DD54C68F1839}" srcId="{AEB99E4B-4345-4A67-A7B4-3501617BF6B7}" destId="{6B120085-7AE5-4133-ACF3-065FBBDF83F8}" srcOrd="1" destOrd="0" parTransId="{F465529E-9AE4-468F-A9BE-58E1968238EE}" sibTransId="{E15C87C8-3F51-414E-B065-ACF4BCD5C6BC}"/>
    <dgm:cxn modelId="{FBFC7952-A192-4651-B841-4CCBB264259B}" type="presOf" srcId="{AEB99E4B-4345-4A67-A7B4-3501617BF6B7}" destId="{50CFE497-1613-49F4-8EC0-CD4BB14AEA2B}" srcOrd="0" destOrd="0" presId="urn:microsoft.com/office/officeart/2005/8/layout/default"/>
    <dgm:cxn modelId="{3F5DD2D2-5B79-42C9-9629-D68A07BA7C36}" srcId="{95664182-AB48-480D-B650-F4841D993154}" destId="{C6755F0A-F558-4BD4-9241-C8B7DF3641EE}" srcOrd="1" destOrd="0" parTransId="{A5132558-FC78-4FC4-A5AB-88F76547681A}" sibTransId="{6AAE64FF-91C1-4697-BD81-ED7EAB661C0F}"/>
    <dgm:cxn modelId="{A636E8D2-91F6-4CB7-91E6-B58DEE602148}" type="presOf" srcId="{26AA2FFE-12F3-4FAF-97F8-12FBAC22587E}" destId="{50CFE497-1613-49F4-8EC0-CD4BB14AEA2B}" srcOrd="0" destOrd="1" presId="urn:microsoft.com/office/officeart/2005/8/layout/default"/>
    <dgm:cxn modelId="{033577E9-51D5-4DA6-8936-61F6906DEDB0}" type="presOf" srcId="{0CE6A780-E216-497D-82C7-3CB65922D8C7}" destId="{06EDD64B-5F21-4B6F-87F0-577FB8914C5C}" srcOrd="0" destOrd="2" presId="urn:microsoft.com/office/officeart/2005/8/layout/default"/>
    <dgm:cxn modelId="{F8BEDAD1-5966-4140-9B7C-222B3BD3BEDA}" type="presOf" srcId="{DCD7B76C-A135-45F4-A6AD-3C449941EA82}" destId="{06EDD64B-5F21-4B6F-87F0-577FB8914C5C}" srcOrd="0" destOrd="0" presId="urn:microsoft.com/office/officeart/2005/8/layout/default"/>
    <dgm:cxn modelId="{8FE548AD-3516-4F2B-96DD-3FDF514B2EB1}" srcId="{BCD9EFEA-E70C-40ED-BD96-DDE3BC8FC5F0}" destId="{AEB99E4B-4345-4A67-A7B4-3501617BF6B7}" srcOrd="2" destOrd="0" parTransId="{32E4D70C-370C-41A1-93A8-3DAFE1F6EF36}" sibTransId="{BE717B38-8218-4774-8DCD-C8A4AD4EEE7C}"/>
    <dgm:cxn modelId="{CB7DEABE-C04A-4D0D-A448-52B9A200C595}" type="presOf" srcId="{5A3D3A14-7279-4510-A32C-CDFF7AF66880}" destId="{50CFE497-1613-49F4-8EC0-CD4BB14AEA2B}" srcOrd="0" destOrd="3" presId="urn:microsoft.com/office/officeart/2005/8/layout/default"/>
    <dgm:cxn modelId="{F15C4DE6-2ACC-4FD9-9027-99EF4F6F5EBC}" type="presOf" srcId="{91A18B66-732B-41A3-806F-753FDAC8AFF3}" destId="{06EDD64B-5F21-4B6F-87F0-577FB8914C5C}" srcOrd="0" destOrd="1" presId="urn:microsoft.com/office/officeart/2005/8/layout/default"/>
    <dgm:cxn modelId="{0511929D-19D3-4377-8C50-EFC350F82D88}" srcId="{DCD7B76C-A135-45F4-A6AD-3C449941EA82}" destId="{0CE6A780-E216-497D-82C7-3CB65922D8C7}" srcOrd="1" destOrd="0" parTransId="{326C3394-C1F1-449D-9839-5B5BEF395548}" sibTransId="{825EEB19-3C12-4BA4-9A91-F01A13E6147D}"/>
    <dgm:cxn modelId="{6BA767C9-5A89-4E77-8BF6-359801F9C08D}" type="presOf" srcId="{6B120085-7AE5-4133-ACF3-065FBBDF83F8}" destId="{50CFE497-1613-49F4-8EC0-CD4BB14AEA2B}" srcOrd="0" destOrd="2" presId="urn:microsoft.com/office/officeart/2005/8/layout/default"/>
    <dgm:cxn modelId="{3744BB05-1970-4AC2-AD95-D25458EB86D5}" type="presOf" srcId="{CD99CE5E-4019-4E4D-94B6-32DC162268F6}" destId="{F57E2D1E-4FC5-4F01-8B4E-D3CDA69EB56F}" srcOrd="0" destOrd="1" presId="urn:microsoft.com/office/officeart/2005/8/layout/default"/>
    <dgm:cxn modelId="{B6FD0304-DA05-4167-A417-293147EF73A6}" srcId="{03265047-B862-4101-966C-352E0950F9B3}" destId="{2820FB28-9311-469B-A884-CFB47522AB91}" srcOrd="0" destOrd="0" parTransId="{8B0ABDE6-2012-4ED2-9AAE-287309D4BA35}" sibTransId="{7A84DE3A-F080-49EE-9B09-E56AD79C72DF}"/>
    <dgm:cxn modelId="{BF03EF84-35D7-4C2C-8831-4375B5C9418C}" srcId="{BCD9EFEA-E70C-40ED-BD96-DDE3BC8FC5F0}" destId="{DCD7B76C-A135-45F4-A6AD-3C449941EA82}" srcOrd="0" destOrd="0" parTransId="{5E5E5418-FD0E-4CDE-AA0E-9CFC3A8D1D1A}" sibTransId="{ACAF25C7-EB7B-4AC4-93C8-3DA0EDD194FD}"/>
    <dgm:cxn modelId="{8EDDCE07-71C6-4262-9762-D183FD170E5F}" srcId="{95664182-AB48-480D-B650-F4841D993154}" destId="{CD99CE5E-4019-4E4D-94B6-32DC162268F6}" srcOrd="0" destOrd="0" parTransId="{65B2FF26-3DDF-4941-8090-B793A01CEE7C}" sibTransId="{509BCA22-57AD-4962-8D73-A0B090506B03}"/>
    <dgm:cxn modelId="{64A4FB4B-9F4B-4140-BCCF-9D4A2F0C9663}" type="presOf" srcId="{95664182-AB48-480D-B650-F4841D993154}" destId="{F57E2D1E-4FC5-4F01-8B4E-D3CDA69EB56F}" srcOrd="0" destOrd="0" presId="urn:microsoft.com/office/officeart/2005/8/layout/default"/>
    <dgm:cxn modelId="{68F7030C-638D-4F54-98C8-25F283777C1E}" type="presOf" srcId="{2820FB28-9311-469B-A884-CFB47522AB91}" destId="{A71D356C-5A87-4E15-8BB4-A0A4CF5A8469}" srcOrd="0" destOrd="1" presId="urn:microsoft.com/office/officeart/2005/8/layout/default"/>
    <dgm:cxn modelId="{AD6B078F-43B4-4493-A2CC-419786DE659C}" srcId="{DCD7B76C-A135-45F4-A6AD-3C449941EA82}" destId="{91A18B66-732B-41A3-806F-753FDAC8AFF3}" srcOrd="0" destOrd="0" parTransId="{F276A1AB-A076-4550-9971-140462C7B4E0}" sibTransId="{2909E4F3-F906-44BA-A78A-FAE1B4C19C81}"/>
    <dgm:cxn modelId="{6F32D141-1B94-40D5-B593-9536B161FDBB}" srcId="{AEB99E4B-4345-4A67-A7B4-3501617BF6B7}" destId="{26AA2FFE-12F3-4FAF-97F8-12FBAC22587E}" srcOrd="0" destOrd="0" parTransId="{916A2D38-B216-4075-9133-961B80FC6A98}" sibTransId="{569EA818-4263-42C3-ADB0-F375F2B060C4}"/>
    <dgm:cxn modelId="{6D8155DD-E5E7-42F2-8526-ED3E97E23260}" srcId="{AEB99E4B-4345-4A67-A7B4-3501617BF6B7}" destId="{5A3D3A14-7279-4510-A32C-CDFF7AF66880}" srcOrd="2" destOrd="0" parTransId="{BF372A2A-B1FB-4A3B-8699-2449073E4016}" sibTransId="{62EBC6DB-3507-4158-BD35-52822CF73978}"/>
    <dgm:cxn modelId="{60C58E83-0865-4634-B172-68B8C1594AE1}" srcId="{BCD9EFEA-E70C-40ED-BD96-DDE3BC8FC5F0}" destId="{03265047-B862-4101-966C-352E0950F9B3}" srcOrd="3" destOrd="0" parTransId="{28AEF6AE-3855-4CB2-AB82-C2356AAA28C6}" sibTransId="{D39F323A-A54F-481F-9290-DA339EAC25D5}"/>
    <dgm:cxn modelId="{CF1201FA-24A9-4A6A-9294-314DE6416772}" type="presOf" srcId="{BCD9EFEA-E70C-40ED-BD96-DDE3BC8FC5F0}" destId="{5FF54071-80A2-4B8C-BDA3-93A442E50B07}" srcOrd="0" destOrd="0" presId="urn:microsoft.com/office/officeart/2005/8/layout/default"/>
    <dgm:cxn modelId="{C1B22556-2633-44AB-8F1A-2DF81B1EE5CE}" type="presOf" srcId="{C6755F0A-F558-4BD4-9241-C8B7DF3641EE}" destId="{F57E2D1E-4FC5-4F01-8B4E-D3CDA69EB56F}" srcOrd="0" destOrd="2" presId="urn:microsoft.com/office/officeart/2005/8/layout/default"/>
    <dgm:cxn modelId="{2587C80F-B86B-468C-9C07-9B320B1BAC39}" type="presParOf" srcId="{5FF54071-80A2-4B8C-BDA3-93A442E50B07}" destId="{06EDD64B-5F21-4B6F-87F0-577FB8914C5C}" srcOrd="0" destOrd="0" presId="urn:microsoft.com/office/officeart/2005/8/layout/default"/>
    <dgm:cxn modelId="{EA9D2BB8-6447-43D7-85D1-32307A4B8DE6}" type="presParOf" srcId="{5FF54071-80A2-4B8C-BDA3-93A442E50B07}" destId="{C1A5958B-9B25-4EC8-A9A1-9B2EF5412F7E}" srcOrd="1" destOrd="0" presId="urn:microsoft.com/office/officeart/2005/8/layout/default"/>
    <dgm:cxn modelId="{FF63E893-3C29-4917-AFD7-7967F3467E4C}" type="presParOf" srcId="{5FF54071-80A2-4B8C-BDA3-93A442E50B07}" destId="{F57E2D1E-4FC5-4F01-8B4E-D3CDA69EB56F}" srcOrd="2" destOrd="0" presId="urn:microsoft.com/office/officeart/2005/8/layout/default"/>
    <dgm:cxn modelId="{5FD2736A-38EE-4C8D-8E75-B91CBDFD6642}" type="presParOf" srcId="{5FF54071-80A2-4B8C-BDA3-93A442E50B07}" destId="{245ADD46-B5B7-458C-A61B-836F4C160751}" srcOrd="3" destOrd="0" presId="urn:microsoft.com/office/officeart/2005/8/layout/default"/>
    <dgm:cxn modelId="{A899FCC8-7ACC-4FE2-9348-6D75004FAA1E}" type="presParOf" srcId="{5FF54071-80A2-4B8C-BDA3-93A442E50B07}" destId="{50CFE497-1613-49F4-8EC0-CD4BB14AEA2B}" srcOrd="4" destOrd="0" presId="urn:microsoft.com/office/officeart/2005/8/layout/default"/>
    <dgm:cxn modelId="{6ED78F45-6AE0-425C-9547-4011520B75C3}" type="presParOf" srcId="{5FF54071-80A2-4B8C-BDA3-93A442E50B07}" destId="{677347C1-AA2A-49C8-B155-93CC59ACBBAE}" srcOrd="5" destOrd="0" presId="urn:microsoft.com/office/officeart/2005/8/layout/default"/>
    <dgm:cxn modelId="{4E0D5924-5A14-4811-B6F6-04C2915698EE}" type="presParOf" srcId="{5FF54071-80A2-4B8C-BDA3-93A442E50B07}" destId="{A71D356C-5A87-4E15-8BB4-A0A4CF5A846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7D00A-95BA-44B3-BAD8-83D766A23487}">
      <dsp:nvSpPr>
        <dsp:cNvPr id="0" name=""/>
        <dsp:cNvSpPr/>
      </dsp:nvSpPr>
      <dsp:spPr>
        <a:xfrm>
          <a:off x="0" y="2773584"/>
          <a:ext cx="10193337" cy="91035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smtClean="0"/>
            <a:t>The name and phone number of the CRC signing the Recycling Tonnage Report and the municipal official endorsing the submission of the Recycling Tonnage Report shall be included in the body of the email. </a:t>
          </a:r>
          <a:endParaRPr lang="en-US" sz="1800" kern="1200" dirty="0"/>
        </a:p>
      </dsp:txBody>
      <dsp:txXfrm>
        <a:off x="0" y="2773584"/>
        <a:ext cx="10193337" cy="910352"/>
      </dsp:txXfrm>
    </dsp:sp>
    <dsp:sp modelId="{0C46E895-7239-4C1D-916F-41559CC37D45}">
      <dsp:nvSpPr>
        <dsp:cNvPr id="0" name=""/>
        <dsp:cNvSpPr/>
      </dsp:nvSpPr>
      <dsp:spPr>
        <a:xfrm rot="10800000">
          <a:off x="0" y="1387117"/>
          <a:ext cx="10193337" cy="1400121"/>
        </a:xfrm>
        <a:prstGeom prst="upArrowCallou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smtClean="0"/>
            <a:t>Display the name of the municipality whose application is being submitted in the subject heading, as well as the grant year in which the submission pertains. </a:t>
          </a:r>
          <a:endParaRPr lang="en-US" sz="1800" kern="1200" dirty="0" smtClean="0"/>
        </a:p>
      </dsp:txBody>
      <dsp:txXfrm rot="10800000">
        <a:off x="0" y="1387117"/>
        <a:ext cx="10193337" cy="909757"/>
      </dsp:txXfrm>
    </dsp:sp>
    <dsp:sp modelId="{FE7A5D20-2172-4955-A21B-1A9E6570936A}">
      <dsp:nvSpPr>
        <dsp:cNvPr id="0" name=""/>
        <dsp:cNvSpPr/>
      </dsp:nvSpPr>
      <dsp:spPr>
        <a:xfrm rot="10800000">
          <a:off x="0" y="651"/>
          <a:ext cx="10193337" cy="1400121"/>
        </a:xfrm>
        <a:prstGeom prst="upArrowCallou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smtClean="0"/>
            <a:t>Complete application packages shall be submitted via email to tonnagegrant@dep.nj.gov. </a:t>
          </a:r>
          <a:endParaRPr lang="en-US" sz="1800" kern="1200"/>
        </a:p>
      </dsp:txBody>
      <dsp:txXfrm rot="10800000">
        <a:off x="0" y="651"/>
        <a:ext cx="10193337" cy="9097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31D7E-CA5C-4E36-9023-F67F58399CE1}">
      <dsp:nvSpPr>
        <dsp:cNvPr id="0" name=""/>
        <dsp:cNvSpPr/>
      </dsp:nvSpPr>
      <dsp:spPr>
        <a:xfrm>
          <a:off x="0" y="4138214"/>
          <a:ext cx="3151188" cy="54313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Commercial Dumpsters (WM, SOLTERRA, REPUBLIC, TRISTATE, etc.)</a:t>
          </a:r>
        </a:p>
      </dsp:txBody>
      <dsp:txXfrm>
        <a:off x="0" y="4138214"/>
        <a:ext cx="3151188" cy="543138"/>
      </dsp:txXfrm>
    </dsp:sp>
    <dsp:sp modelId="{ECCC907B-A688-484B-9804-ABE49D11E0EC}">
      <dsp:nvSpPr>
        <dsp:cNvPr id="0" name=""/>
        <dsp:cNvSpPr/>
      </dsp:nvSpPr>
      <dsp:spPr>
        <a:xfrm rot="10800000">
          <a:off x="0" y="3311014"/>
          <a:ext cx="3151188" cy="835346"/>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E-Waste / Motor Oil / Scrap vendors</a:t>
          </a:r>
        </a:p>
      </dsp:txBody>
      <dsp:txXfrm rot="10800000">
        <a:off x="0" y="3311014"/>
        <a:ext cx="3151188" cy="542783"/>
      </dsp:txXfrm>
    </dsp:sp>
    <dsp:sp modelId="{D813BAB7-B7D5-4785-98A8-51BBC66D844C}">
      <dsp:nvSpPr>
        <dsp:cNvPr id="0" name=""/>
        <dsp:cNvSpPr/>
      </dsp:nvSpPr>
      <dsp:spPr>
        <a:xfrm rot="10800000">
          <a:off x="0" y="2483814"/>
          <a:ext cx="3151188" cy="835346"/>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Call2Recycle Totals</a:t>
          </a:r>
        </a:p>
      </dsp:txBody>
      <dsp:txXfrm rot="10800000">
        <a:off x="0" y="2483814"/>
        <a:ext cx="3151188" cy="542783"/>
      </dsp:txXfrm>
    </dsp:sp>
    <dsp:sp modelId="{EE42186D-847F-434F-BC0C-DF3105CE361E}">
      <dsp:nvSpPr>
        <dsp:cNvPr id="0" name=""/>
        <dsp:cNvSpPr/>
      </dsp:nvSpPr>
      <dsp:spPr>
        <a:xfrm rot="10800000">
          <a:off x="0" y="1656614"/>
          <a:ext cx="3151188" cy="835346"/>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Millings</a:t>
          </a:r>
        </a:p>
      </dsp:txBody>
      <dsp:txXfrm rot="10800000">
        <a:off x="0" y="1656614"/>
        <a:ext cx="3151188" cy="542783"/>
      </dsp:txXfrm>
    </dsp:sp>
    <dsp:sp modelId="{6AF9B7DF-4234-4825-8BCE-9BAD5A23F09B}">
      <dsp:nvSpPr>
        <dsp:cNvPr id="0" name=""/>
        <dsp:cNvSpPr/>
      </dsp:nvSpPr>
      <dsp:spPr>
        <a:xfrm rot="10800000">
          <a:off x="0" y="829415"/>
          <a:ext cx="3151188" cy="835346"/>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Document Shredding Events</a:t>
          </a:r>
        </a:p>
      </dsp:txBody>
      <dsp:txXfrm rot="10800000">
        <a:off x="0" y="829415"/>
        <a:ext cx="3151188" cy="542783"/>
      </dsp:txXfrm>
    </dsp:sp>
    <dsp:sp modelId="{E1ACF71F-C50E-4DA8-9501-9B928FAF70F9}">
      <dsp:nvSpPr>
        <dsp:cNvPr id="0" name=""/>
        <dsp:cNvSpPr/>
      </dsp:nvSpPr>
      <dsp:spPr>
        <a:xfrm rot="10800000">
          <a:off x="0" y="2215"/>
          <a:ext cx="3151188" cy="835346"/>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OC Reports Recycling + Compost</a:t>
          </a:r>
          <a:endParaRPr lang="en-US" sz="1300" kern="1200" dirty="0"/>
        </a:p>
      </dsp:txBody>
      <dsp:txXfrm rot="10800000">
        <a:off x="0" y="2215"/>
        <a:ext cx="3151188" cy="5427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DD64B-5F21-4B6F-87F0-577FB8914C5C}">
      <dsp:nvSpPr>
        <dsp:cNvPr id="0" name=""/>
        <dsp:cNvSpPr/>
      </dsp:nvSpPr>
      <dsp:spPr>
        <a:xfrm>
          <a:off x="3201" y="789049"/>
          <a:ext cx="2539793" cy="1523876"/>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Class A</a:t>
          </a:r>
          <a:endParaRPr lang="en-US" sz="2200" kern="1200" dirty="0"/>
        </a:p>
        <a:p>
          <a:pPr marL="171450" lvl="1" indent="-171450" algn="l" defTabSz="755650">
            <a:lnSpc>
              <a:spcPct val="90000"/>
            </a:lnSpc>
            <a:spcBef>
              <a:spcPct val="0"/>
            </a:spcBef>
            <a:spcAft>
              <a:spcPct val="15000"/>
            </a:spcAft>
            <a:buChar char="••"/>
          </a:pPr>
          <a:r>
            <a:rPr lang="en-US" sz="1700" kern="1200" dirty="0" smtClean="0"/>
            <a:t>Single Stream</a:t>
          </a:r>
          <a:endParaRPr lang="en-US" sz="1700" kern="1200" dirty="0"/>
        </a:p>
        <a:p>
          <a:pPr marL="171450" lvl="1" indent="-171450" algn="l" defTabSz="755650">
            <a:lnSpc>
              <a:spcPct val="90000"/>
            </a:lnSpc>
            <a:spcBef>
              <a:spcPct val="0"/>
            </a:spcBef>
            <a:spcAft>
              <a:spcPct val="15000"/>
            </a:spcAft>
            <a:buChar char="••"/>
          </a:pPr>
          <a:r>
            <a:rPr lang="en-US" sz="1700" b="0" i="0" kern="1200" dirty="0" smtClean="0"/>
            <a:t>Metal, glass, paper, plastic, and cardboard.</a:t>
          </a:r>
          <a:endParaRPr lang="en-US" sz="1700" kern="1200" dirty="0"/>
        </a:p>
      </dsp:txBody>
      <dsp:txXfrm>
        <a:off x="3201" y="789049"/>
        <a:ext cx="2539793" cy="1523876"/>
      </dsp:txXfrm>
    </dsp:sp>
    <dsp:sp modelId="{F57E2D1E-4FC5-4F01-8B4E-D3CDA69EB56F}">
      <dsp:nvSpPr>
        <dsp:cNvPr id="0" name=""/>
        <dsp:cNvSpPr/>
      </dsp:nvSpPr>
      <dsp:spPr>
        <a:xfrm>
          <a:off x="2796974" y="789049"/>
          <a:ext cx="2539793" cy="1523876"/>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Class B</a:t>
          </a:r>
          <a:endParaRPr lang="en-US" sz="2200" kern="1200" dirty="0"/>
        </a:p>
        <a:p>
          <a:pPr marL="171450" lvl="1" indent="-171450" algn="l" defTabSz="755650">
            <a:lnSpc>
              <a:spcPct val="90000"/>
            </a:lnSpc>
            <a:spcBef>
              <a:spcPct val="0"/>
            </a:spcBef>
            <a:spcAft>
              <a:spcPct val="15000"/>
            </a:spcAft>
            <a:buChar char="••"/>
          </a:pPr>
          <a:r>
            <a:rPr lang="en-US" sz="1700" kern="1200" dirty="0" smtClean="0"/>
            <a:t>Construction</a:t>
          </a:r>
          <a:endParaRPr lang="en-US" sz="1700" kern="1200" dirty="0"/>
        </a:p>
        <a:p>
          <a:pPr marL="171450" lvl="1" indent="-171450" algn="l" defTabSz="755650">
            <a:lnSpc>
              <a:spcPct val="90000"/>
            </a:lnSpc>
            <a:spcBef>
              <a:spcPct val="0"/>
            </a:spcBef>
            <a:spcAft>
              <a:spcPct val="15000"/>
            </a:spcAft>
            <a:buChar char="••"/>
          </a:pPr>
          <a:r>
            <a:rPr lang="en-US" sz="1700" kern="1200" dirty="0" smtClean="0"/>
            <a:t>Brush &amp; Tree Parts</a:t>
          </a:r>
          <a:endParaRPr lang="en-US" sz="1700" kern="1200" dirty="0"/>
        </a:p>
      </dsp:txBody>
      <dsp:txXfrm>
        <a:off x="2796974" y="789049"/>
        <a:ext cx="2539793" cy="1523876"/>
      </dsp:txXfrm>
    </dsp:sp>
    <dsp:sp modelId="{50CFE497-1613-49F4-8EC0-CD4BB14AEA2B}">
      <dsp:nvSpPr>
        <dsp:cNvPr id="0" name=""/>
        <dsp:cNvSpPr/>
      </dsp:nvSpPr>
      <dsp:spPr>
        <a:xfrm>
          <a:off x="5590747" y="789049"/>
          <a:ext cx="2539793" cy="1523876"/>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Class C</a:t>
          </a:r>
          <a:endParaRPr lang="en-US" sz="2200" kern="1200" dirty="0"/>
        </a:p>
        <a:p>
          <a:pPr marL="171450" lvl="1" indent="-171450" algn="l" defTabSz="755650">
            <a:lnSpc>
              <a:spcPct val="90000"/>
            </a:lnSpc>
            <a:spcBef>
              <a:spcPct val="0"/>
            </a:spcBef>
            <a:spcAft>
              <a:spcPct val="15000"/>
            </a:spcAft>
            <a:buChar char="••"/>
          </a:pPr>
          <a:r>
            <a:rPr lang="en-US" sz="1700" kern="1200" dirty="0" smtClean="0"/>
            <a:t>Organics</a:t>
          </a:r>
          <a:endParaRPr lang="en-US" sz="1700" kern="1200" dirty="0"/>
        </a:p>
        <a:p>
          <a:pPr marL="171450" lvl="1" indent="-171450" algn="l" defTabSz="755650">
            <a:lnSpc>
              <a:spcPct val="90000"/>
            </a:lnSpc>
            <a:spcBef>
              <a:spcPct val="0"/>
            </a:spcBef>
            <a:spcAft>
              <a:spcPct val="15000"/>
            </a:spcAft>
            <a:buChar char="••"/>
          </a:pPr>
          <a:r>
            <a:rPr lang="en-US" sz="1700" kern="1200" dirty="0" smtClean="0"/>
            <a:t>Food waste</a:t>
          </a:r>
          <a:endParaRPr lang="en-US" sz="1700" kern="1200" dirty="0"/>
        </a:p>
        <a:p>
          <a:pPr marL="171450" lvl="1" indent="-171450" algn="l" defTabSz="755650">
            <a:lnSpc>
              <a:spcPct val="90000"/>
            </a:lnSpc>
            <a:spcBef>
              <a:spcPct val="0"/>
            </a:spcBef>
            <a:spcAft>
              <a:spcPct val="15000"/>
            </a:spcAft>
            <a:buChar char="••"/>
          </a:pPr>
          <a:r>
            <a:rPr lang="en-US" sz="1700" kern="1200" dirty="0" smtClean="0"/>
            <a:t>Yard Trimmings (Leaves)</a:t>
          </a:r>
          <a:endParaRPr lang="en-US" sz="1700" kern="1200" dirty="0"/>
        </a:p>
      </dsp:txBody>
      <dsp:txXfrm>
        <a:off x="5590747" y="789049"/>
        <a:ext cx="2539793" cy="1523876"/>
      </dsp:txXfrm>
    </dsp:sp>
    <dsp:sp modelId="{A71D356C-5A87-4E15-8BB4-A0A4CF5A8469}">
      <dsp:nvSpPr>
        <dsp:cNvPr id="0" name=""/>
        <dsp:cNvSpPr/>
      </dsp:nvSpPr>
      <dsp:spPr>
        <a:xfrm>
          <a:off x="8384520" y="789049"/>
          <a:ext cx="2539793" cy="1523876"/>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Class D</a:t>
          </a:r>
          <a:endParaRPr lang="en-US" sz="2000" kern="1200" dirty="0"/>
        </a:p>
        <a:p>
          <a:pPr marL="228600" lvl="1" indent="-228600" algn="l" defTabSz="889000">
            <a:lnSpc>
              <a:spcPct val="90000"/>
            </a:lnSpc>
            <a:spcBef>
              <a:spcPct val="0"/>
            </a:spcBef>
            <a:spcAft>
              <a:spcPct val="15000"/>
            </a:spcAft>
            <a:buChar char="••"/>
          </a:pPr>
          <a:r>
            <a:rPr lang="en-US" sz="2000" kern="1200" dirty="0" smtClean="0"/>
            <a:t>Electronics, Batteries, Motor Oil, etc.</a:t>
          </a:r>
          <a:endParaRPr lang="en-US" sz="2000" kern="1200" dirty="0"/>
        </a:p>
      </dsp:txBody>
      <dsp:txXfrm>
        <a:off x="8384520" y="789049"/>
        <a:ext cx="2539793" cy="15238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4/10/2025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4/10/2025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4/10/2025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EDB008-EA11-48CF-A3D4-66E8291B820E}" type="datetimeFigureOut">
              <a:rPr lang="en-US" smtClean="0"/>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E4923E-41B8-4704-8D1E-9F539E88DFE2}" type="slidenum">
              <a:rPr lang="en-US" smtClean="0"/>
              <a:t>‹#›</a:t>
            </a:fld>
            <a:endParaRPr lang="en-US"/>
          </a:p>
        </p:txBody>
      </p:sp>
    </p:spTree>
    <p:extLst>
      <p:ext uri="{BB962C8B-B14F-4D97-AF65-F5344CB8AC3E}">
        <p14:creationId xmlns:p14="http://schemas.microsoft.com/office/powerpoint/2010/main" val="332361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4/10/2025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4/10/2025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4/10/2025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4/10/2025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4/10/2025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4/10/2025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4/10/2025</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4/10/2025</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4/10/2025</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nj.gov/dep/dshw/resource/Tonnage/Conversion%20Table.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nj.gov/dep/dshw/resource/Tonnage/index.htm" TargetMode="External"/><Relationship Id="rId2" Type="http://schemas.openxmlformats.org/officeDocument/2006/relationships/hyperlink" Target="mailto:tonnagegrant@dep.nj.gov"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ocrecycles@co.ocean.nj.us"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hyperlink" Target="mailto:ocrecycles@co.ocean.nj.u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emf"/><Relationship Id="rId7" Type="http://schemas.openxmlformats.org/officeDocument/2006/relationships/diagramColors" Target="../diagrams/colors2.xml"/><Relationship Id="rId2" Type="http://schemas.openxmlformats.org/officeDocument/2006/relationships/image" Target="../media/image5.emf"/><Relationship Id="rId1" Type="http://schemas.openxmlformats.org/officeDocument/2006/relationships/slideLayout" Target="../slideLayouts/slideLayout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5278" y="2386743"/>
            <a:ext cx="8991600" cy="1645920"/>
          </a:xfrm>
        </p:spPr>
        <p:txBody>
          <a:bodyPr/>
          <a:lstStyle/>
          <a:p>
            <a:r>
              <a:rPr lang="en-US" dirty="0" smtClean="0"/>
              <a:t>MUNICIPAL TONNAGE GRANT PROGRAM</a:t>
            </a:r>
            <a:endParaRPr lang="en-US" dirty="0"/>
          </a:p>
        </p:txBody>
      </p:sp>
      <p:sp>
        <p:nvSpPr>
          <p:cNvPr id="3" name="Subtitle 2"/>
          <p:cNvSpPr>
            <a:spLocks noGrp="1"/>
          </p:cNvSpPr>
          <p:nvPr>
            <p:ph type="subTitle" idx="1"/>
          </p:nvPr>
        </p:nvSpPr>
        <p:spPr>
          <a:xfrm>
            <a:off x="3150272" y="4291584"/>
            <a:ext cx="6801612" cy="855182"/>
          </a:xfrm>
        </p:spPr>
        <p:txBody>
          <a:bodyPr>
            <a:normAutofit fontScale="85000" lnSpcReduction="20000"/>
          </a:bodyPr>
          <a:lstStyle/>
          <a:p>
            <a:r>
              <a:rPr lang="en-US" sz="3600" dirty="0" smtClean="0"/>
              <a:t>Report Tips &amp; Tricks &amp; Recommendations</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23" y="1869671"/>
            <a:ext cx="2680063" cy="2680063"/>
          </a:xfrm>
          <a:prstGeom prst="rect">
            <a:avLst/>
          </a:prstGeom>
        </p:spPr>
      </p:pic>
      <p:sp>
        <p:nvSpPr>
          <p:cNvPr id="5" name="Subtitle 2"/>
          <p:cNvSpPr txBox="1">
            <a:spLocks/>
          </p:cNvSpPr>
          <p:nvPr/>
        </p:nvSpPr>
        <p:spPr>
          <a:xfrm>
            <a:off x="1995379" y="5146766"/>
            <a:ext cx="9111397" cy="855182"/>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US" sz="3600" dirty="0" smtClean="0"/>
              <a:t>Recycling Coordinators Meeting </a:t>
            </a:r>
            <a:r>
              <a:rPr lang="en-US" sz="3600" dirty="0" smtClean="0"/>
              <a:t>04/11/25</a:t>
            </a:r>
            <a:endParaRPr lang="en-US" sz="3600" dirty="0"/>
          </a:p>
        </p:txBody>
      </p:sp>
    </p:spTree>
    <p:extLst>
      <p:ext uri="{BB962C8B-B14F-4D97-AF65-F5344CB8AC3E}">
        <p14:creationId xmlns:p14="http://schemas.microsoft.com/office/powerpoint/2010/main" val="307425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Commercial Reports BY Type</a:t>
            </a:r>
            <a:endParaRPr lang="en-US" dirty="0">
              <a:solidFill>
                <a:srgbClr val="0070C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4314823"/>
              </p:ext>
            </p:extLst>
          </p:nvPr>
        </p:nvGraphicFramePr>
        <p:xfrm>
          <a:off x="632242" y="2220414"/>
          <a:ext cx="10927515"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3516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black">
          <a:xfrm>
            <a:off x="1051125" y="4145281"/>
            <a:ext cx="10313560" cy="200297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endParaRPr lang="en-US" dirty="0">
              <a:solidFill>
                <a:srgbClr val="0070C0"/>
              </a:solidFill>
            </a:endParaRPr>
          </a:p>
        </p:txBody>
      </p:sp>
      <p:sp>
        <p:nvSpPr>
          <p:cNvPr id="2" name="Title 1"/>
          <p:cNvSpPr>
            <a:spLocks noGrp="1"/>
          </p:cNvSpPr>
          <p:nvPr>
            <p:ph type="title"/>
          </p:nvPr>
        </p:nvSpPr>
        <p:spPr/>
        <p:txBody>
          <a:bodyPr/>
          <a:lstStyle/>
          <a:p>
            <a:r>
              <a:rPr lang="en-US" dirty="0" smtClean="0">
                <a:solidFill>
                  <a:srgbClr val="0070C0"/>
                </a:solidFill>
              </a:rPr>
              <a:t>End Markets</a:t>
            </a:r>
            <a:endParaRPr lang="en-US" dirty="0">
              <a:solidFill>
                <a:srgbClr val="0070C0"/>
              </a:solidFill>
            </a:endParaRPr>
          </a:p>
        </p:txBody>
      </p:sp>
      <p:sp>
        <p:nvSpPr>
          <p:cNvPr id="3" name="Content Placeholder 2"/>
          <p:cNvSpPr>
            <a:spLocks noGrp="1"/>
          </p:cNvSpPr>
          <p:nvPr>
            <p:ph idx="1"/>
          </p:nvPr>
        </p:nvSpPr>
        <p:spPr>
          <a:xfrm>
            <a:off x="1132114" y="2638698"/>
            <a:ext cx="10232571" cy="1021297"/>
          </a:xfrm>
        </p:spPr>
        <p:txBody>
          <a:bodyPr>
            <a:normAutofit/>
          </a:bodyPr>
          <a:lstStyle/>
          <a:p>
            <a:r>
              <a:rPr lang="en-US" sz="2400" dirty="0" smtClean="0"/>
              <a:t>Last person/entity handling the waste.</a:t>
            </a:r>
          </a:p>
          <a:p>
            <a:r>
              <a:rPr lang="en-US" sz="2400" dirty="0" smtClean="0"/>
              <a:t>If unknown (or uninterested) you will write the name of the Hauler or Store.</a:t>
            </a:r>
          </a:p>
        </p:txBody>
      </p:sp>
      <p:sp>
        <p:nvSpPr>
          <p:cNvPr id="5" name="Rectangle 4"/>
          <p:cNvSpPr/>
          <p:nvPr/>
        </p:nvSpPr>
        <p:spPr>
          <a:xfrm>
            <a:off x="1165642" y="4026960"/>
            <a:ext cx="10165514" cy="1754326"/>
          </a:xfrm>
          <a:prstGeom prst="rect">
            <a:avLst/>
          </a:prstGeom>
        </p:spPr>
        <p:txBody>
          <a:bodyPr wrap="square">
            <a:spAutoFit/>
          </a:bodyPr>
          <a:lstStyle/>
          <a:p>
            <a:endParaRPr lang="en-US" sz="2400" dirty="0"/>
          </a:p>
          <a:p>
            <a:r>
              <a:rPr lang="en-US" sz="2400" dirty="0"/>
              <a:t>Examples: </a:t>
            </a:r>
          </a:p>
          <a:p>
            <a:pPr lvl="1"/>
            <a:r>
              <a:rPr lang="en-US" sz="2000" dirty="0"/>
              <a:t>A store recycles their material on site = end market will be the name of the store</a:t>
            </a:r>
          </a:p>
          <a:p>
            <a:pPr lvl="1"/>
            <a:r>
              <a:rPr lang="en-US" sz="2000" dirty="0"/>
              <a:t>A store pays a hauler to remove the material = end market will be the name of the hauler</a:t>
            </a:r>
          </a:p>
          <a:p>
            <a:pPr lvl="1"/>
            <a:r>
              <a:rPr lang="en-US" sz="2000" dirty="0"/>
              <a:t>The material came to our facility = end market is Ocean County Solid Waste Management.</a:t>
            </a:r>
          </a:p>
        </p:txBody>
      </p:sp>
    </p:spTree>
    <p:extLst>
      <p:ext uri="{BB962C8B-B14F-4D97-AF65-F5344CB8AC3E}">
        <p14:creationId xmlns:p14="http://schemas.microsoft.com/office/powerpoint/2010/main" val="894864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End Market ADDRESSES</a:t>
            </a:r>
            <a:endParaRPr lang="en-US" dirty="0">
              <a:solidFill>
                <a:srgbClr val="0070C0"/>
              </a:solidFill>
            </a:endParaRPr>
          </a:p>
        </p:txBody>
      </p:sp>
      <p:sp>
        <p:nvSpPr>
          <p:cNvPr id="3" name="Content Placeholder 2"/>
          <p:cNvSpPr>
            <a:spLocks noGrp="1"/>
          </p:cNvSpPr>
          <p:nvPr>
            <p:ph idx="1"/>
          </p:nvPr>
        </p:nvSpPr>
        <p:spPr>
          <a:xfrm>
            <a:off x="1132114" y="2638698"/>
            <a:ext cx="10232571" cy="3866605"/>
          </a:xfrm>
        </p:spPr>
        <p:txBody>
          <a:bodyPr>
            <a:normAutofit/>
          </a:bodyPr>
          <a:lstStyle/>
          <a:p>
            <a:r>
              <a:rPr lang="en-US" dirty="0" smtClean="0"/>
              <a:t>Don’t stress ‘</a:t>
            </a:r>
            <a:r>
              <a:rPr lang="en-US" dirty="0" err="1" smtClean="0"/>
              <a:t>em</a:t>
            </a:r>
            <a:r>
              <a:rPr lang="en-US" dirty="0" smtClean="0"/>
              <a:t> too much, put “</a:t>
            </a:r>
            <a:r>
              <a:rPr lang="en-US" altLang="ja-JP" dirty="0" smtClean="0"/>
              <a:t>¯\_(</a:t>
            </a:r>
            <a:r>
              <a:rPr lang="ja-JP" altLang="en-US" dirty="0"/>
              <a:t>ツ</a:t>
            </a:r>
            <a:r>
              <a:rPr lang="en-US" altLang="ja-JP" dirty="0" smtClean="0"/>
              <a:t>)_/¯” as the Street Address for all I care…</a:t>
            </a:r>
            <a:endParaRPr lang="en-US" dirty="0" smtClean="0"/>
          </a:p>
          <a:p>
            <a:r>
              <a:rPr lang="en-US" dirty="0" smtClean="0"/>
              <a:t>But if you ARE worried, the FTP has a “Common End Market Addresses” File</a:t>
            </a:r>
          </a:p>
          <a:p>
            <a:r>
              <a:rPr lang="en-US" dirty="0" smtClean="0"/>
              <a:t>Addresses for Waste Management, Meadowbrook, Mazza, </a:t>
            </a:r>
            <a:r>
              <a:rPr lang="en-US" dirty="0" err="1" smtClean="0"/>
              <a:t>Lorco</a:t>
            </a:r>
            <a:r>
              <a:rPr lang="en-US" dirty="0" smtClean="0"/>
              <a:t>, etc. in file.</a:t>
            </a:r>
          </a:p>
          <a:p>
            <a:r>
              <a:rPr lang="en-US" dirty="0" smtClean="0"/>
              <a:t>See also:  “Recyclers list for MTG Reports” for addresses, email contacts, etc.</a:t>
            </a:r>
          </a:p>
          <a:p>
            <a:r>
              <a:rPr lang="en-US" dirty="0" smtClean="0"/>
              <a:t>FTP&gt;SWM&gt;Municipal Coordinators&gt;Recycling&gt;Tonnage Reports 2023-2024</a:t>
            </a:r>
          </a:p>
          <a:p>
            <a:pPr marL="0" indent="0">
              <a:buNone/>
            </a:pPr>
            <a:endParaRPr lang="en-US" dirty="0"/>
          </a:p>
          <a:p>
            <a:pPr marL="0" indent="0">
              <a:buNone/>
            </a:pPr>
            <a:r>
              <a:rPr lang="en-US" dirty="0" smtClean="0"/>
              <a:t>All Residential SS Tonnage:</a:t>
            </a:r>
          </a:p>
          <a:p>
            <a:pPr marL="0" indent="0">
              <a:buNone/>
            </a:pPr>
            <a:r>
              <a:rPr lang="en-US" dirty="0" smtClean="0"/>
              <a:t>Ocean County Northern Recycling Center</a:t>
            </a:r>
          </a:p>
          <a:p>
            <a:pPr marL="0" indent="0">
              <a:buNone/>
            </a:pPr>
            <a:r>
              <a:rPr lang="en-US" dirty="0" smtClean="0"/>
              <a:t>NJ | </a:t>
            </a:r>
            <a:r>
              <a:rPr lang="en-US" dirty="0"/>
              <a:t>601 </a:t>
            </a:r>
            <a:r>
              <a:rPr lang="en-US" dirty="0" smtClean="0"/>
              <a:t>New Hampshire Ave. | </a:t>
            </a:r>
            <a:r>
              <a:rPr lang="en-US" dirty="0"/>
              <a:t>Ocean (15</a:t>
            </a:r>
            <a:r>
              <a:rPr lang="en-US" dirty="0" smtClean="0"/>
              <a:t>) | </a:t>
            </a:r>
            <a:r>
              <a:rPr lang="en-US" dirty="0"/>
              <a:t>Lakewood (15</a:t>
            </a:r>
            <a:r>
              <a:rPr lang="en-US" dirty="0" smtClean="0"/>
              <a:t>) | 08701 | 7323670802</a:t>
            </a:r>
            <a:endParaRPr lang="en-US" sz="2400" dirty="0" smtClean="0"/>
          </a:p>
        </p:txBody>
      </p:sp>
      <p:sp>
        <p:nvSpPr>
          <p:cNvPr id="5" name="Rectangle 4"/>
          <p:cNvSpPr/>
          <p:nvPr/>
        </p:nvSpPr>
        <p:spPr>
          <a:xfrm>
            <a:off x="1165642" y="4026960"/>
            <a:ext cx="10165514" cy="461665"/>
          </a:xfrm>
          <a:prstGeom prst="rect">
            <a:avLst/>
          </a:prstGeom>
        </p:spPr>
        <p:txBody>
          <a:bodyPr wrap="square">
            <a:spAutoFit/>
          </a:bodyPr>
          <a:lstStyle/>
          <a:p>
            <a:endParaRPr lang="en-US" sz="2400" dirty="0"/>
          </a:p>
        </p:txBody>
      </p:sp>
    </p:spTree>
    <p:extLst>
      <p:ext uri="{BB962C8B-B14F-4D97-AF65-F5344CB8AC3E}">
        <p14:creationId xmlns:p14="http://schemas.microsoft.com/office/powerpoint/2010/main" val="99400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t="7787" r="521"/>
          <a:stretch/>
        </p:blipFill>
        <p:spPr>
          <a:xfrm>
            <a:off x="205118" y="775062"/>
            <a:ext cx="10715432" cy="5587235"/>
          </a:xfrm>
          <a:prstGeom prst="rect">
            <a:avLst/>
          </a:prstGeom>
        </p:spPr>
      </p:pic>
      <p:pic>
        <p:nvPicPr>
          <p:cNvPr id="5" name="Picture 4"/>
          <p:cNvPicPr>
            <a:picLocks noChangeAspect="1"/>
          </p:cNvPicPr>
          <p:nvPr/>
        </p:nvPicPr>
        <p:blipFill>
          <a:blip r:embed="rId3"/>
          <a:stretch>
            <a:fillRect/>
          </a:stretch>
        </p:blipFill>
        <p:spPr>
          <a:xfrm>
            <a:off x="4616876" y="1377435"/>
            <a:ext cx="7575124" cy="2811600"/>
          </a:xfrm>
          <a:prstGeom prst="rect">
            <a:avLst/>
          </a:prstGeom>
        </p:spPr>
      </p:pic>
      <p:cxnSp>
        <p:nvCxnSpPr>
          <p:cNvPr id="7" name="Straight Arrow Connector 6"/>
          <p:cNvCxnSpPr/>
          <p:nvPr/>
        </p:nvCxnSpPr>
        <p:spPr>
          <a:xfrm flipV="1">
            <a:off x="3117669" y="3152544"/>
            <a:ext cx="1393371" cy="120243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61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Double Reporting</a:t>
            </a:r>
            <a:endParaRPr lang="en-US" dirty="0">
              <a:solidFill>
                <a:srgbClr val="0070C0"/>
              </a:solidFill>
            </a:endParaRPr>
          </a:p>
        </p:txBody>
      </p:sp>
      <p:sp>
        <p:nvSpPr>
          <p:cNvPr id="3" name="Content Placeholder 2"/>
          <p:cNvSpPr>
            <a:spLocks noGrp="1"/>
          </p:cNvSpPr>
          <p:nvPr>
            <p:ph idx="1"/>
          </p:nvPr>
        </p:nvSpPr>
        <p:spPr>
          <a:xfrm>
            <a:off x="1541417" y="2612570"/>
            <a:ext cx="9022080" cy="3127457"/>
          </a:xfrm>
        </p:spPr>
        <p:txBody>
          <a:bodyPr>
            <a:normAutofit/>
          </a:bodyPr>
          <a:lstStyle/>
          <a:p>
            <a:pPr lvl="0"/>
            <a:r>
              <a:rPr lang="en-US" sz="2000" dirty="0" smtClean="0"/>
              <a:t>Commercial Reports may come from both a store and the hauler that picked up from said store.</a:t>
            </a:r>
          </a:p>
          <a:p>
            <a:pPr lvl="0"/>
            <a:r>
              <a:rPr lang="en-US" sz="2000" dirty="0" smtClean="0"/>
              <a:t>If using the store’s tonnage report, deduct from the hauler’s total.</a:t>
            </a:r>
          </a:p>
          <a:p>
            <a:pPr lvl="0"/>
            <a:endParaRPr lang="en-US" sz="2000" dirty="0"/>
          </a:p>
          <a:p>
            <a:pPr lvl="0"/>
            <a:r>
              <a:rPr lang="en-US" sz="2000" dirty="0" smtClean="0"/>
              <a:t>Example (Made up):</a:t>
            </a:r>
          </a:p>
          <a:p>
            <a:pPr lvl="1"/>
            <a:r>
              <a:rPr lang="en-US" sz="1800" dirty="0" err="1" smtClean="0"/>
              <a:t>Kohls</a:t>
            </a:r>
            <a:r>
              <a:rPr lang="en-US" sz="1800" dirty="0" smtClean="0"/>
              <a:t> sending their film to TREX (in report)</a:t>
            </a:r>
          </a:p>
          <a:p>
            <a:pPr lvl="1"/>
            <a:r>
              <a:rPr lang="en-US" sz="1800" dirty="0" smtClean="0"/>
              <a:t>TREX reporting the film received from </a:t>
            </a:r>
            <a:r>
              <a:rPr lang="en-US" sz="1800" dirty="0" err="1" smtClean="0"/>
              <a:t>Kohls</a:t>
            </a:r>
            <a:r>
              <a:rPr lang="en-US" sz="1800" dirty="0" smtClean="0"/>
              <a:t>.</a:t>
            </a:r>
          </a:p>
          <a:p>
            <a:pPr marL="0" indent="0">
              <a:buNone/>
            </a:pPr>
            <a:endParaRPr lang="en-US" sz="2000" dirty="0"/>
          </a:p>
        </p:txBody>
      </p:sp>
    </p:spTree>
    <p:extLst>
      <p:ext uri="{BB962C8B-B14F-4D97-AF65-F5344CB8AC3E}">
        <p14:creationId xmlns:p14="http://schemas.microsoft.com/office/powerpoint/2010/main" val="212999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947" y="1227533"/>
            <a:ext cx="7729728" cy="1188720"/>
          </a:xfrm>
        </p:spPr>
        <p:txBody>
          <a:bodyPr/>
          <a:lstStyle/>
          <a:p>
            <a:r>
              <a:rPr lang="en-US" dirty="0">
                <a:solidFill>
                  <a:srgbClr val="0070C0"/>
                </a:solidFill>
              </a:rPr>
              <a:t>Common Reporting Mistakes</a:t>
            </a:r>
          </a:p>
        </p:txBody>
      </p:sp>
      <p:sp>
        <p:nvSpPr>
          <p:cNvPr id="3" name="Content Placeholder 2"/>
          <p:cNvSpPr>
            <a:spLocks noGrp="1"/>
          </p:cNvSpPr>
          <p:nvPr>
            <p:ph idx="1"/>
          </p:nvPr>
        </p:nvSpPr>
        <p:spPr>
          <a:xfrm>
            <a:off x="2172947" y="2906031"/>
            <a:ext cx="7729728" cy="3101983"/>
          </a:xfrm>
        </p:spPr>
        <p:txBody>
          <a:bodyPr>
            <a:normAutofit/>
          </a:bodyPr>
          <a:lstStyle/>
          <a:p>
            <a:pPr lvl="0"/>
            <a:r>
              <a:rPr lang="en-US" sz="2400" dirty="0" smtClean="0"/>
              <a:t>Conversion Errors</a:t>
            </a:r>
          </a:p>
          <a:p>
            <a:pPr lvl="1"/>
            <a:r>
              <a:rPr lang="en-US" sz="2000" dirty="0" smtClean="0"/>
              <a:t>Report in TONS ONLY</a:t>
            </a:r>
          </a:p>
          <a:p>
            <a:pPr lvl="1"/>
            <a:r>
              <a:rPr lang="en-US" sz="2000" dirty="0" smtClean="0"/>
              <a:t>Gallons, pounds, cubic yards need to be converted into tons using the conversion table within the tonnage report (or download at </a:t>
            </a:r>
            <a:r>
              <a:rPr lang="en-US" sz="2000" dirty="0" smtClean="0">
                <a:hlinkClick r:id="rId2"/>
              </a:rPr>
              <a:t>https://www.nj.gov/dep/dshw/resource/Tonnage/Conversion%20Table.pdf</a:t>
            </a:r>
            <a:r>
              <a:rPr lang="en-US" sz="2000" dirty="0" smtClean="0"/>
              <a:t>)</a:t>
            </a:r>
          </a:p>
          <a:p>
            <a:pPr lvl="1"/>
            <a:endParaRPr lang="en-US" sz="2000" dirty="0"/>
          </a:p>
        </p:txBody>
      </p:sp>
    </p:spTree>
    <p:extLst>
      <p:ext uri="{BB962C8B-B14F-4D97-AF65-F5344CB8AC3E}">
        <p14:creationId xmlns:p14="http://schemas.microsoft.com/office/powerpoint/2010/main" val="309941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Conversions</a:t>
            </a:r>
            <a:endParaRPr lang="en-US" dirty="0">
              <a:solidFill>
                <a:srgbClr val="0070C0"/>
              </a:solidFill>
            </a:endParaRPr>
          </a:p>
        </p:txBody>
      </p:sp>
      <p:pic>
        <p:nvPicPr>
          <p:cNvPr id="4" name="Picture 3"/>
          <p:cNvPicPr>
            <a:picLocks noChangeAspect="1"/>
          </p:cNvPicPr>
          <p:nvPr/>
        </p:nvPicPr>
        <p:blipFill>
          <a:blip r:embed="rId2"/>
          <a:stretch>
            <a:fillRect/>
          </a:stretch>
        </p:blipFill>
        <p:spPr>
          <a:xfrm>
            <a:off x="1280144" y="3103788"/>
            <a:ext cx="9631712" cy="1982017"/>
          </a:xfrm>
          <a:prstGeom prst="rect">
            <a:avLst/>
          </a:prstGeom>
        </p:spPr>
      </p:pic>
      <p:sp>
        <p:nvSpPr>
          <p:cNvPr id="5" name="Oval 4"/>
          <p:cNvSpPr/>
          <p:nvPr/>
        </p:nvSpPr>
        <p:spPr>
          <a:xfrm>
            <a:off x="3857897" y="4258492"/>
            <a:ext cx="1384663" cy="1097280"/>
          </a:xfrm>
          <a:prstGeom prst="ellipse">
            <a:avLst/>
          </a:prstGeom>
          <a:noFill/>
          <a:ln w="76200">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95792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89439" y="0"/>
            <a:ext cx="4873161" cy="6769696"/>
          </a:xfrm>
          <a:prstGeom prst="rect">
            <a:avLst/>
          </a:prstGeom>
        </p:spPr>
      </p:pic>
      <p:pic>
        <p:nvPicPr>
          <p:cNvPr id="5" name="Picture 4"/>
          <p:cNvPicPr>
            <a:picLocks noChangeAspect="1"/>
          </p:cNvPicPr>
          <p:nvPr/>
        </p:nvPicPr>
        <p:blipFill rotWithShape="1">
          <a:blip r:embed="rId3"/>
          <a:srcRect l="170" r="-170" b="4635"/>
          <a:stretch/>
        </p:blipFill>
        <p:spPr>
          <a:xfrm>
            <a:off x="6415918" y="0"/>
            <a:ext cx="4894596" cy="6685778"/>
          </a:xfrm>
          <a:prstGeom prst="rect">
            <a:avLst/>
          </a:prstGeom>
        </p:spPr>
      </p:pic>
    </p:spTree>
    <p:extLst>
      <p:ext uri="{BB962C8B-B14F-4D97-AF65-F5344CB8AC3E}">
        <p14:creationId xmlns:p14="http://schemas.microsoft.com/office/powerpoint/2010/main" val="1030328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Plan for MRC CHANGES</a:t>
            </a:r>
            <a:endParaRPr lang="en-US" dirty="0">
              <a:solidFill>
                <a:srgbClr val="0070C0"/>
              </a:solidFill>
            </a:endParaRPr>
          </a:p>
        </p:txBody>
      </p:sp>
      <p:sp>
        <p:nvSpPr>
          <p:cNvPr id="3" name="Content Placeholder 2"/>
          <p:cNvSpPr>
            <a:spLocks noGrp="1"/>
          </p:cNvSpPr>
          <p:nvPr>
            <p:ph idx="1"/>
          </p:nvPr>
        </p:nvSpPr>
        <p:spPr>
          <a:xfrm>
            <a:off x="2231136" y="2516124"/>
            <a:ext cx="9386098" cy="3910802"/>
          </a:xfrm>
        </p:spPr>
        <p:txBody>
          <a:bodyPr>
            <a:normAutofit/>
          </a:bodyPr>
          <a:lstStyle/>
          <a:p>
            <a:pPr lvl="0"/>
            <a:r>
              <a:rPr lang="en-US" dirty="0"/>
              <a:t>Do you </a:t>
            </a:r>
            <a:r>
              <a:rPr lang="en-US" dirty="0" smtClean="0"/>
              <a:t>have a new Recycling Coordinator?</a:t>
            </a:r>
            <a:endParaRPr lang="en-US" dirty="0"/>
          </a:p>
          <a:p>
            <a:pPr lvl="0"/>
            <a:r>
              <a:rPr lang="en-US" dirty="0" smtClean="0"/>
              <a:t>Retiring soon? </a:t>
            </a:r>
          </a:p>
          <a:p>
            <a:pPr lvl="0"/>
            <a:r>
              <a:rPr lang="en-US" dirty="0" smtClean="0"/>
              <a:t>Keep at least 5 years of data (mandatory in case of an audit).</a:t>
            </a:r>
          </a:p>
          <a:p>
            <a:pPr lvl="0"/>
            <a:r>
              <a:rPr lang="en-US" dirty="0" smtClean="0"/>
              <a:t>Keep contacts up to date in an Excel Spreadsheet.</a:t>
            </a:r>
          </a:p>
          <a:p>
            <a:pPr lvl="0"/>
            <a:r>
              <a:rPr lang="en-US" dirty="0" smtClean="0"/>
              <a:t>Remember the DEP can help you as well </a:t>
            </a:r>
            <a:r>
              <a:rPr lang="en-US" dirty="0" smtClean="0">
                <a:hlinkClick r:id="rId2"/>
              </a:rPr>
              <a:t>tonnagegrant@dep.nj.gov</a:t>
            </a:r>
            <a:endParaRPr lang="en-US" dirty="0" smtClean="0"/>
          </a:p>
          <a:p>
            <a:pPr lvl="0"/>
            <a:r>
              <a:rPr lang="en-US" dirty="0" smtClean="0"/>
              <a:t>DEP also offers classes on how to fill out tonnage reports.</a:t>
            </a:r>
          </a:p>
          <a:p>
            <a:pPr lvl="0"/>
            <a:r>
              <a:rPr lang="en-US" dirty="0" smtClean="0"/>
              <a:t>Check their website for the official forms and tutorials </a:t>
            </a:r>
            <a:r>
              <a:rPr lang="en-US" dirty="0">
                <a:hlinkClick r:id="rId3"/>
              </a:rPr>
              <a:t>https://www.nj.gov/dep/dshw/resource/Tonnage/index.htm</a:t>
            </a:r>
            <a:endParaRPr lang="en-US" dirty="0"/>
          </a:p>
        </p:txBody>
      </p:sp>
    </p:spTree>
    <p:extLst>
      <p:ext uri="{BB962C8B-B14F-4D97-AF65-F5344CB8AC3E}">
        <p14:creationId xmlns:p14="http://schemas.microsoft.com/office/powerpoint/2010/main" val="17201361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CRP Signature is a must</a:t>
            </a:r>
            <a:endParaRPr lang="en-US" dirty="0">
              <a:solidFill>
                <a:srgbClr val="0070C0"/>
              </a:solidFill>
            </a:endParaRPr>
          </a:p>
        </p:txBody>
      </p:sp>
      <p:sp>
        <p:nvSpPr>
          <p:cNvPr id="3" name="Content Placeholder 2"/>
          <p:cNvSpPr>
            <a:spLocks noGrp="1"/>
          </p:cNvSpPr>
          <p:nvPr>
            <p:ph idx="1"/>
          </p:nvPr>
        </p:nvSpPr>
        <p:spPr>
          <a:xfrm>
            <a:off x="1938528" y="2672879"/>
            <a:ext cx="8314944" cy="3301202"/>
          </a:xfrm>
        </p:spPr>
        <p:txBody>
          <a:bodyPr>
            <a:normAutofit fontScale="92500" lnSpcReduction="10000"/>
          </a:bodyPr>
          <a:lstStyle/>
          <a:p>
            <a:pPr marL="0" indent="0">
              <a:buNone/>
            </a:pPr>
            <a:r>
              <a:rPr lang="en-US" sz="2400" dirty="0" smtClean="0"/>
              <a:t>MTG Tonnage Report MUST be signed by a Certified Recycling Professional (CRP)</a:t>
            </a:r>
          </a:p>
          <a:p>
            <a:pPr marL="0" indent="0">
              <a:buNone/>
            </a:pPr>
            <a:endParaRPr lang="en-US" sz="2400" dirty="0" smtClean="0"/>
          </a:p>
          <a:p>
            <a:pPr marL="0" indent="0">
              <a:buNone/>
            </a:pPr>
            <a:r>
              <a:rPr lang="en-US" sz="2400" dirty="0" smtClean="0"/>
              <a:t>No CRP on staff? </a:t>
            </a:r>
          </a:p>
          <a:p>
            <a:pPr marL="0" indent="0">
              <a:buNone/>
            </a:pPr>
            <a:r>
              <a:rPr lang="en-US" sz="2400" dirty="0" smtClean="0"/>
              <a:t>Most coordinators here are</a:t>
            </a:r>
            <a:r>
              <a:rPr lang="en-US" sz="2400" dirty="0"/>
              <a:t> </a:t>
            </a:r>
            <a:r>
              <a:rPr lang="en-US" sz="2400" dirty="0" smtClean="0"/>
              <a:t>certified, don’t wait until April 29</a:t>
            </a:r>
            <a:r>
              <a:rPr lang="en-US" sz="2400" baseline="30000" dirty="0" smtClean="0"/>
              <a:t>th</a:t>
            </a:r>
            <a:r>
              <a:rPr lang="en-US" sz="2400" dirty="0" smtClean="0"/>
              <a:t> to find a CRP</a:t>
            </a:r>
          </a:p>
          <a:p>
            <a:pPr marL="0" indent="0">
              <a:buNone/>
            </a:pPr>
            <a:endParaRPr lang="en-US" sz="2400" dirty="0" smtClean="0"/>
          </a:p>
          <a:p>
            <a:pPr marL="0" indent="0">
              <a:buNone/>
            </a:pPr>
            <a:r>
              <a:rPr lang="en-US" sz="2400" dirty="0" smtClean="0"/>
              <a:t>*County may sign once for towns under certain circumstances</a:t>
            </a:r>
          </a:p>
        </p:txBody>
      </p:sp>
    </p:spTree>
    <p:extLst>
      <p:ext uri="{BB962C8B-B14F-4D97-AF65-F5344CB8AC3E}">
        <p14:creationId xmlns:p14="http://schemas.microsoft.com/office/powerpoint/2010/main" val="3789910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57942"/>
            <a:ext cx="12192000" cy="997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9213" y="-34091"/>
            <a:ext cx="10515600" cy="1325563"/>
          </a:xfrm>
        </p:spPr>
        <p:txBody>
          <a:bodyPr>
            <a:normAutofit/>
          </a:bodyPr>
          <a:lstStyle/>
          <a:p>
            <a:r>
              <a:rPr lang="en-US" sz="3200" b="1" dirty="0" smtClean="0">
                <a:solidFill>
                  <a:schemeClr val="tx1"/>
                </a:solidFill>
                <a:latin typeface="Raleway" panose="020B0503030101060003" pitchFamily="34" charset="0"/>
              </a:rPr>
              <a:t>NJDEP Municipal Tonnage Grant (MTG) Applications</a:t>
            </a:r>
            <a:endParaRPr lang="en-US" sz="3200" b="1" dirty="0">
              <a:solidFill>
                <a:schemeClr val="tx1"/>
              </a:solidFill>
              <a:latin typeface="Raleway" panose="020B0503030101060003" pitchFamily="34" charset="0"/>
            </a:endParaRPr>
          </a:p>
        </p:txBody>
      </p:sp>
      <p:sp>
        <p:nvSpPr>
          <p:cNvPr id="3" name="Text Placeholder 2"/>
          <p:cNvSpPr>
            <a:spLocks noGrp="1"/>
          </p:cNvSpPr>
          <p:nvPr>
            <p:ph type="body" idx="1"/>
          </p:nvPr>
        </p:nvSpPr>
        <p:spPr/>
        <p:txBody>
          <a:bodyPr/>
          <a:lstStyle/>
          <a:p>
            <a:r>
              <a:rPr lang="en-US" dirty="0" smtClean="0"/>
              <a:t>NJDEP (tonnagegrant@dep.nj.gov)</a:t>
            </a:r>
            <a:endParaRPr lang="en-US" dirty="0"/>
          </a:p>
        </p:txBody>
      </p:sp>
      <p:sp>
        <p:nvSpPr>
          <p:cNvPr id="4" name="Content Placeholder 3"/>
          <p:cNvSpPr>
            <a:spLocks noGrp="1"/>
          </p:cNvSpPr>
          <p:nvPr>
            <p:ph sz="half" idx="2"/>
          </p:nvPr>
        </p:nvSpPr>
        <p:spPr/>
        <p:txBody>
          <a:bodyPr/>
          <a:lstStyle/>
          <a:p>
            <a:r>
              <a:rPr lang="en-US" dirty="0" smtClean="0"/>
              <a:t>Submit MTG applications by April 30</a:t>
            </a:r>
            <a:r>
              <a:rPr lang="en-US" baseline="30000" dirty="0" smtClean="0"/>
              <a:t>th</a:t>
            </a:r>
            <a:r>
              <a:rPr lang="en-US" dirty="0" smtClean="0"/>
              <a:t> each year</a:t>
            </a:r>
          </a:p>
          <a:p>
            <a:r>
              <a:rPr lang="en-US" dirty="0" smtClean="0"/>
              <a:t>Able to revise recycling data after submission, until June 15</a:t>
            </a:r>
            <a:r>
              <a:rPr lang="en-US" baseline="30000" dirty="0" smtClean="0"/>
              <a:t>th</a:t>
            </a:r>
            <a:r>
              <a:rPr lang="en-US" dirty="0" smtClean="0"/>
              <a:t> each year</a:t>
            </a:r>
            <a:endParaRPr lang="en-US" dirty="0"/>
          </a:p>
        </p:txBody>
      </p:sp>
      <p:sp>
        <p:nvSpPr>
          <p:cNvPr id="5" name="Text Placeholder 4"/>
          <p:cNvSpPr>
            <a:spLocks noGrp="1"/>
          </p:cNvSpPr>
          <p:nvPr>
            <p:ph type="body" sz="quarter" idx="3"/>
          </p:nvPr>
        </p:nvSpPr>
        <p:spPr>
          <a:xfrm>
            <a:off x="6172200" y="1681163"/>
            <a:ext cx="6260910" cy="823912"/>
          </a:xfrm>
        </p:spPr>
        <p:txBody>
          <a:bodyPr/>
          <a:lstStyle/>
          <a:p>
            <a:r>
              <a:rPr lang="en-US" dirty="0" smtClean="0"/>
              <a:t>Ocean County Solid Waste Management</a:t>
            </a:r>
            <a:endParaRPr lang="en-US" dirty="0"/>
          </a:p>
        </p:txBody>
      </p:sp>
      <p:sp>
        <p:nvSpPr>
          <p:cNvPr id="6" name="Content Placeholder 5"/>
          <p:cNvSpPr>
            <a:spLocks noGrp="1"/>
          </p:cNvSpPr>
          <p:nvPr>
            <p:ph sz="quarter" idx="4"/>
          </p:nvPr>
        </p:nvSpPr>
        <p:spPr>
          <a:xfrm>
            <a:off x="6172200" y="2665701"/>
            <a:ext cx="5183188" cy="969645"/>
          </a:xfrm>
        </p:spPr>
        <p:txBody>
          <a:bodyPr>
            <a:normAutofit/>
          </a:bodyPr>
          <a:lstStyle/>
          <a:p>
            <a:r>
              <a:rPr lang="en-US" dirty="0" smtClean="0"/>
              <a:t>cc </a:t>
            </a:r>
            <a:r>
              <a:rPr lang="en-US" dirty="0" smtClean="0">
                <a:hlinkClick r:id="rId2"/>
              </a:rPr>
              <a:t>ocrecycles@co.ocean.nj.us</a:t>
            </a:r>
            <a:r>
              <a:rPr lang="en-US" dirty="0" smtClean="0"/>
              <a:t> on your submission to the DEP so we can review your reports and provide comments (i.e. look for missing tonnage)</a:t>
            </a:r>
            <a:endParaRPr lang="en-US" dirty="0"/>
          </a:p>
        </p:txBody>
      </p:sp>
      <p:pic>
        <p:nvPicPr>
          <p:cNvPr id="8" name="Picture 7"/>
          <p:cNvPicPr>
            <a:picLocks noChangeAspect="1"/>
          </p:cNvPicPr>
          <p:nvPr/>
        </p:nvPicPr>
        <p:blipFill rotWithShape="1">
          <a:blip r:embed="rId3"/>
          <a:srcRect r="43394" b="31885"/>
          <a:stretch/>
        </p:blipFill>
        <p:spPr>
          <a:xfrm>
            <a:off x="839788" y="3551118"/>
            <a:ext cx="4163291" cy="2818015"/>
          </a:xfrm>
          <a:prstGeom prst="rect">
            <a:avLst/>
          </a:prstGeom>
        </p:spPr>
      </p:pic>
    </p:spTree>
    <p:extLst>
      <p:ext uri="{BB962C8B-B14F-4D97-AF65-F5344CB8AC3E}">
        <p14:creationId xmlns:p14="http://schemas.microsoft.com/office/powerpoint/2010/main" val="3432434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There's </a:t>
            </a:r>
            <a:r>
              <a:rPr lang="en-US" b="1" dirty="0">
                <a:solidFill>
                  <a:srgbClr val="0070C0"/>
                </a:solidFill>
              </a:rPr>
              <a:t>no such thing as a stupid </a:t>
            </a:r>
            <a:r>
              <a:rPr lang="en-US" b="1" dirty="0" smtClean="0">
                <a:solidFill>
                  <a:srgbClr val="0070C0"/>
                </a:solidFill>
              </a:rPr>
              <a:t>question*</a:t>
            </a:r>
            <a:endParaRPr lang="en-US" dirty="0">
              <a:solidFill>
                <a:srgbClr val="0070C0"/>
              </a:solidFill>
            </a:endParaRPr>
          </a:p>
        </p:txBody>
      </p:sp>
      <p:sp>
        <p:nvSpPr>
          <p:cNvPr id="3" name="Content Placeholder 2"/>
          <p:cNvSpPr>
            <a:spLocks noGrp="1"/>
          </p:cNvSpPr>
          <p:nvPr>
            <p:ph idx="1"/>
          </p:nvPr>
        </p:nvSpPr>
        <p:spPr>
          <a:xfrm>
            <a:off x="2231136" y="2638044"/>
            <a:ext cx="7729728" cy="3727921"/>
          </a:xfrm>
        </p:spPr>
        <p:txBody>
          <a:bodyPr>
            <a:normAutofit/>
          </a:bodyPr>
          <a:lstStyle/>
          <a:p>
            <a:r>
              <a:rPr lang="en-US" dirty="0" smtClean="0"/>
              <a:t>If you have any questions please reach out, we will try to get you the answer as quick as we can. </a:t>
            </a:r>
          </a:p>
          <a:p>
            <a:pPr lvl="2"/>
            <a:r>
              <a:rPr lang="en-US" dirty="0" smtClean="0"/>
              <a:t>Easiest way to reach us all simultaneously:  </a:t>
            </a:r>
            <a:r>
              <a:rPr lang="en-US" dirty="0" smtClean="0">
                <a:hlinkClick r:id="rId2"/>
              </a:rPr>
              <a:t>ocrecycles@co.ocean.nj.us</a:t>
            </a:r>
            <a:r>
              <a:rPr lang="en-US" dirty="0" smtClean="0"/>
              <a:t> </a:t>
            </a:r>
          </a:p>
          <a:p>
            <a:r>
              <a:rPr lang="en-US" dirty="0" smtClean="0"/>
              <a:t>We can set up a date to do the report with you.</a:t>
            </a:r>
          </a:p>
          <a:p>
            <a:r>
              <a:rPr lang="en-US" dirty="0" smtClean="0"/>
              <a:t>Need help? We can set up a </a:t>
            </a:r>
            <a:r>
              <a:rPr lang="en-US" dirty="0" err="1" smtClean="0"/>
              <a:t>Webex</a:t>
            </a:r>
            <a:r>
              <a:rPr lang="en-US" dirty="0" smtClean="0"/>
              <a:t> meeting to share screens and assist you with your report.</a:t>
            </a:r>
          </a:p>
          <a:p>
            <a:endParaRPr lang="en-US" dirty="0"/>
          </a:p>
          <a:p>
            <a:endParaRPr lang="en-US" dirty="0" smtClean="0"/>
          </a:p>
          <a:p>
            <a:endParaRPr lang="en-US" dirty="0"/>
          </a:p>
          <a:p>
            <a:r>
              <a:rPr lang="en-US" dirty="0" smtClean="0"/>
              <a:t>*SEAN EDIT:  Some exceptions may apply here</a:t>
            </a:r>
            <a:endParaRPr lang="en-US" dirty="0"/>
          </a:p>
        </p:txBody>
      </p:sp>
    </p:spTree>
    <p:extLst>
      <p:ext uri="{BB962C8B-B14F-4D97-AF65-F5344CB8AC3E}">
        <p14:creationId xmlns:p14="http://schemas.microsoft.com/office/powerpoint/2010/main" val="4166625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
        <p:nvSpPr>
          <p:cNvPr id="5" name="Subtitle 4"/>
          <p:cNvSpPr>
            <a:spLocks noGrp="1"/>
          </p:cNvSpPr>
          <p:nvPr>
            <p:ph type="subTitle" idx="1"/>
          </p:nvPr>
        </p:nvSpPr>
        <p:spPr/>
        <p:txBody>
          <a:bodyPr/>
          <a:lstStyle/>
          <a:p>
            <a:r>
              <a:rPr lang="en-US" dirty="0" smtClean="0"/>
              <a:t>Have a nice day!</a:t>
            </a:r>
            <a:endParaRPr lang="en-US" dirty="0"/>
          </a:p>
        </p:txBody>
      </p:sp>
    </p:spTree>
    <p:extLst>
      <p:ext uri="{BB962C8B-B14F-4D97-AF65-F5344CB8AC3E}">
        <p14:creationId xmlns:p14="http://schemas.microsoft.com/office/powerpoint/2010/main" val="888535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57942"/>
            <a:ext cx="12192000" cy="997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9213" y="-34091"/>
            <a:ext cx="10515600" cy="1325563"/>
          </a:xfrm>
        </p:spPr>
        <p:txBody>
          <a:bodyPr>
            <a:normAutofit/>
          </a:bodyPr>
          <a:lstStyle/>
          <a:p>
            <a:r>
              <a:rPr lang="en-US" sz="3200" b="1" dirty="0" smtClean="0">
                <a:solidFill>
                  <a:schemeClr val="tx1"/>
                </a:solidFill>
                <a:latin typeface="Raleway" panose="020B0503030101060003" pitchFamily="34" charset="0"/>
              </a:rPr>
              <a:t>2025 </a:t>
            </a:r>
            <a:r>
              <a:rPr lang="en-US" sz="3200" b="1" dirty="0" smtClean="0">
                <a:solidFill>
                  <a:schemeClr val="tx1"/>
                </a:solidFill>
                <a:latin typeface="Raleway" panose="020B0503030101060003" pitchFamily="34" charset="0"/>
              </a:rPr>
              <a:t>NJDEP MTG Application</a:t>
            </a:r>
            <a:endParaRPr lang="en-US" sz="3200" b="1" dirty="0">
              <a:solidFill>
                <a:schemeClr val="tx1"/>
              </a:solidFill>
              <a:latin typeface="Raleway" panose="020B0503030101060003" pitchFamily="34" charset="0"/>
            </a:endParaRPr>
          </a:p>
        </p:txBody>
      </p:sp>
      <p:sp>
        <p:nvSpPr>
          <p:cNvPr id="3" name="Text Placeholder 2"/>
          <p:cNvSpPr>
            <a:spLocks noGrp="1"/>
          </p:cNvSpPr>
          <p:nvPr>
            <p:ph type="body" idx="1"/>
          </p:nvPr>
        </p:nvSpPr>
        <p:spPr>
          <a:xfrm>
            <a:off x="3078119" y="1622486"/>
            <a:ext cx="5157787" cy="823912"/>
          </a:xfrm>
        </p:spPr>
        <p:txBody>
          <a:bodyPr/>
          <a:lstStyle/>
          <a:p>
            <a:pPr algn="ctr"/>
            <a:r>
              <a:rPr lang="en-US" dirty="0" smtClean="0"/>
              <a:t>Requirements For Complete </a:t>
            </a:r>
            <a:r>
              <a:rPr lang="en-US" dirty="0" smtClean="0"/>
              <a:t>2025 </a:t>
            </a:r>
            <a:r>
              <a:rPr lang="en-US" dirty="0" smtClean="0"/>
              <a:t>MTG Application Submission</a:t>
            </a:r>
            <a:endParaRPr lang="en-US" dirty="0"/>
          </a:p>
        </p:txBody>
      </p:sp>
      <p:sp>
        <p:nvSpPr>
          <p:cNvPr id="4" name="Content Placeholder 3"/>
          <p:cNvSpPr>
            <a:spLocks noGrp="1"/>
          </p:cNvSpPr>
          <p:nvPr>
            <p:ph sz="half" idx="2"/>
          </p:nvPr>
        </p:nvSpPr>
        <p:spPr>
          <a:xfrm>
            <a:off x="498791" y="2612571"/>
            <a:ext cx="10979106" cy="3901680"/>
          </a:xfrm>
        </p:spPr>
        <p:txBody>
          <a:bodyPr>
            <a:normAutofit/>
          </a:bodyPr>
          <a:lstStyle/>
          <a:p>
            <a:pPr marL="0" indent="0">
              <a:buNone/>
            </a:pPr>
            <a:r>
              <a:rPr lang="en-US" dirty="0" smtClean="0"/>
              <a:t>1.)  Completed MTG Application. </a:t>
            </a:r>
          </a:p>
          <a:p>
            <a:pPr marL="0" indent="0">
              <a:buNone/>
            </a:pPr>
            <a:r>
              <a:rPr lang="en-US" dirty="0" smtClean="0"/>
              <a:t>	-Tonnage Report Form (Excel) (</a:t>
            </a:r>
            <a:r>
              <a:rPr lang="en-US" dirty="0" smtClean="0">
                <a:solidFill>
                  <a:srgbClr val="FF0000"/>
                </a:solidFill>
              </a:rPr>
              <a:t>MUST BE SIGNED BY CRP</a:t>
            </a:r>
            <a:r>
              <a:rPr lang="en-US" dirty="0" smtClean="0"/>
              <a:t>)  (Revisions permitted until June 15)</a:t>
            </a:r>
          </a:p>
          <a:p>
            <a:pPr marL="0" indent="0">
              <a:buNone/>
            </a:pPr>
            <a:r>
              <a:rPr lang="en-US" dirty="0"/>
              <a:t>	</a:t>
            </a:r>
            <a:r>
              <a:rPr lang="en-US" dirty="0" smtClean="0"/>
              <a:t>-MTG Expenditures Form (Excel)--- List </a:t>
            </a:r>
            <a:r>
              <a:rPr lang="en-US" dirty="0" smtClean="0"/>
              <a:t>2021 </a:t>
            </a:r>
            <a:r>
              <a:rPr lang="en-US" dirty="0" smtClean="0"/>
              <a:t>MTG grant amount, detail any funds used in </a:t>
            </a:r>
            <a:r>
              <a:rPr lang="en-US" dirty="0" smtClean="0"/>
              <a:t>2024</a:t>
            </a:r>
            <a:endParaRPr lang="en-US" dirty="0" smtClean="0"/>
          </a:p>
          <a:p>
            <a:pPr marL="0" indent="0">
              <a:buNone/>
            </a:pPr>
            <a:r>
              <a:rPr lang="en-US" dirty="0" smtClean="0"/>
              <a:t>2.)  Signed “Statement of Compliance/Intent” Form (PDF)</a:t>
            </a:r>
          </a:p>
          <a:p>
            <a:pPr marL="0" indent="0">
              <a:buNone/>
            </a:pPr>
            <a:r>
              <a:rPr lang="en-US" dirty="0"/>
              <a:t>	</a:t>
            </a:r>
            <a:r>
              <a:rPr lang="en-US" dirty="0" smtClean="0"/>
              <a:t>-Signed by your MRC (MRC does NOT have to be a CRP) stating they attended a Coordinators Meeting 	in </a:t>
            </a:r>
            <a:r>
              <a:rPr lang="en-US" dirty="0" smtClean="0"/>
              <a:t>2024 </a:t>
            </a:r>
            <a:r>
              <a:rPr lang="en-US" dirty="0" smtClean="0"/>
              <a:t>(must provide date of meeting) and will do so again in </a:t>
            </a:r>
            <a:r>
              <a:rPr lang="en-US" dirty="0" smtClean="0"/>
              <a:t>5</a:t>
            </a:r>
            <a:endParaRPr lang="en-US" dirty="0" smtClean="0"/>
          </a:p>
          <a:p>
            <a:pPr marL="0" indent="0">
              <a:buNone/>
            </a:pPr>
            <a:r>
              <a:rPr lang="en-US" dirty="0"/>
              <a:t>	</a:t>
            </a:r>
            <a:r>
              <a:rPr lang="en-US" dirty="0" smtClean="0"/>
              <a:t>-Must also state intent to tour a Class A Recycling Facility in 2024 (even years only)</a:t>
            </a:r>
          </a:p>
          <a:p>
            <a:pPr marL="0" indent="0">
              <a:buNone/>
            </a:pPr>
            <a:r>
              <a:rPr lang="en-US" dirty="0" smtClean="0"/>
              <a:t>3.)  Signed “Standards for Municipalities” Form (PDF)</a:t>
            </a:r>
          </a:p>
          <a:p>
            <a:pPr marL="0" indent="0">
              <a:buNone/>
            </a:pPr>
            <a:r>
              <a:rPr lang="en-US" dirty="0"/>
              <a:t>	</a:t>
            </a:r>
            <a:r>
              <a:rPr lang="en-US" dirty="0" smtClean="0"/>
              <a:t>-Signed by your Mayor stating your town complied </a:t>
            </a:r>
            <a:r>
              <a:rPr lang="en-US" dirty="0"/>
              <a:t>with the requirements set forth in N.J.A.C </a:t>
            </a:r>
            <a:r>
              <a:rPr lang="en-US" dirty="0" smtClean="0"/>
              <a:t>7:26A-11 in 	</a:t>
            </a:r>
            <a:r>
              <a:rPr lang="en-US" dirty="0" smtClean="0"/>
              <a:t>2024 </a:t>
            </a:r>
            <a:r>
              <a:rPr lang="en-US" dirty="0" smtClean="0"/>
              <a:t>and will do so again in </a:t>
            </a:r>
            <a:r>
              <a:rPr lang="en-US" dirty="0" smtClean="0"/>
              <a:t>2025. </a:t>
            </a:r>
            <a:endParaRPr lang="en-US" dirty="0"/>
          </a:p>
        </p:txBody>
      </p:sp>
    </p:spTree>
    <p:extLst>
      <p:ext uri="{BB962C8B-B14F-4D97-AF65-F5344CB8AC3E}">
        <p14:creationId xmlns:p14="http://schemas.microsoft.com/office/powerpoint/2010/main" val="1957516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MTG SUBMISSION REQUIREMENT</a:t>
            </a:r>
            <a:endParaRPr lang="en-US" dirty="0"/>
          </a:p>
        </p:txBody>
      </p:sp>
      <p:sp>
        <p:nvSpPr>
          <p:cNvPr id="3" name="Text Placeholder 2"/>
          <p:cNvSpPr>
            <a:spLocks noGrp="1"/>
          </p:cNvSpPr>
          <p:nvPr>
            <p:ph type="body" idx="1"/>
          </p:nvPr>
        </p:nvSpPr>
        <p:spPr/>
        <p:txBody>
          <a:bodyPr/>
          <a:lstStyle/>
          <a:p>
            <a:endParaRPr lang="en-US"/>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97570726"/>
              </p:ext>
            </p:extLst>
          </p:nvPr>
        </p:nvGraphicFramePr>
        <p:xfrm>
          <a:off x="839788" y="2505075"/>
          <a:ext cx="1019333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923658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latin typeface="Raleway" panose="020B0503030101060003" pitchFamily="34" charset="0"/>
              </a:rPr>
              <a:t>Where is ALL THIS STUFF?</a:t>
            </a:r>
            <a:r>
              <a:rPr lang="en-US" sz="3600" dirty="0" smtClean="0">
                <a:latin typeface="Raleway" panose="020B0503030101060003" pitchFamily="34" charset="0"/>
              </a:rPr>
              <a:t/>
            </a:r>
            <a:br>
              <a:rPr lang="en-US" sz="3600" dirty="0" smtClean="0">
                <a:latin typeface="Raleway" panose="020B0503030101060003" pitchFamily="34" charset="0"/>
              </a:rPr>
            </a:br>
            <a:r>
              <a:rPr lang="en-US" dirty="0" smtClean="0"/>
              <a:t/>
            </a:r>
            <a:br>
              <a:rPr lang="en-US" dirty="0" smtClean="0"/>
            </a:br>
            <a:r>
              <a:rPr lang="en-US" sz="2000" dirty="0" smtClean="0"/>
              <a:t>Co.ocean.nj.us/recycle</a:t>
            </a:r>
            <a:endParaRPr lang="en-US" sz="2000"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dirty="0"/>
          </a:p>
        </p:txBody>
      </p:sp>
      <p:pic>
        <p:nvPicPr>
          <p:cNvPr id="9" name="Picture 8"/>
          <p:cNvPicPr>
            <a:picLocks noChangeAspect="1"/>
          </p:cNvPicPr>
          <p:nvPr/>
        </p:nvPicPr>
        <p:blipFill>
          <a:blip r:embed="rId2"/>
          <a:stretch>
            <a:fillRect/>
          </a:stretch>
        </p:blipFill>
        <p:spPr>
          <a:xfrm>
            <a:off x="3225335" y="1832966"/>
            <a:ext cx="5744505" cy="4745461"/>
          </a:xfrm>
          <a:prstGeom prst="rect">
            <a:avLst/>
          </a:prstGeom>
        </p:spPr>
      </p:pic>
    </p:spTree>
    <p:extLst>
      <p:ext uri="{BB962C8B-B14F-4D97-AF65-F5344CB8AC3E}">
        <p14:creationId xmlns:p14="http://schemas.microsoft.com/office/powerpoint/2010/main" val="1239158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pic>
        <p:nvPicPr>
          <p:cNvPr id="7" name="Picture 6"/>
          <p:cNvPicPr>
            <a:picLocks noChangeAspect="1"/>
          </p:cNvPicPr>
          <p:nvPr/>
        </p:nvPicPr>
        <p:blipFill>
          <a:blip r:embed="rId2"/>
          <a:stretch>
            <a:fillRect/>
          </a:stretch>
        </p:blipFill>
        <p:spPr>
          <a:xfrm>
            <a:off x="540189" y="1170191"/>
            <a:ext cx="10233648" cy="5756428"/>
          </a:xfrm>
          <a:prstGeom prst="rect">
            <a:avLst/>
          </a:prstGeom>
        </p:spPr>
      </p:pic>
      <p:sp>
        <p:nvSpPr>
          <p:cNvPr id="8" name="Rectangle 7"/>
          <p:cNvSpPr/>
          <p:nvPr/>
        </p:nvSpPr>
        <p:spPr>
          <a:xfrm>
            <a:off x="0" y="157942"/>
            <a:ext cx="12192000" cy="997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itle 1"/>
          <p:cNvSpPr txBox="1">
            <a:spLocks/>
          </p:cNvSpPr>
          <p:nvPr/>
        </p:nvSpPr>
        <p:spPr>
          <a:xfrm>
            <a:off x="399213" y="-34091"/>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dirty="0" smtClean="0">
              <a:solidFill>
                <a:schemeClr val="bg1"/>
              </a:solidFill>
              <a:latin typeface="Raleway" panose="020B0503030101060003" pitchFamily="34" charset="0"/>
            </a:endParaRPr>
          </a:p>
          <a:p>
            <a:pPr algn="ctr"/>
            <a:r>
              <a:rPr lang="en-US" sz="4000" b="1" dirty="0" smtClean="0">
                <a:solidFill>
                  <a:schemeClr val="bg1"/>
                </a:solidFill>
                <a:latin typeface="Raleway" panose="020B0503030101060003" pitchFamily="34" charset="0"/>
              </a:rPr>
              <a:t>Remember The </a:t>
            </a:r>
            <a:r>
              <a:rPr lang="en-US" sz="4000" b="1" dirty="0" smtClean="0">
                <a:solidFill>
                  <a:srgbClr val="00B0F0"/>
                </a:solidFill>
                <a:latin typeface="Raleway" panose="020B0503030101060003" pitchFamily="34" charset="0"/>
              </a:rPr>
              <a:t>FTP</a:t>
            </a:r>
            <a:r>
              <a:rPr lang="en-US" sz="4000" b="1" dirty="0" smtClean="0">
                <a:solidFill>
                  <a:schemeClr val="bg1"/>
                </a:solidFill>
                <a:latin typeface="Raleway" panose="020B0503030101060003" pitchFamily="34" charset="0"/>
              </a:rPr>
              <a:t> is a </a:t>
            </a:r>
            <a:r>
              <a:rPr lang="en-US" sz="4000" b="1" dirty="0" smtClean="0">
                <a:solidFill>
                  <a:srgbClr val="00B0F0"/>
                </a:solidFill>
                <a:latin typeface="Raleway" panose="020B0503030101060003" pitchFamily="34" charset="0"/>
              </a:rPr>
              <a:t>F</a:t>
            </a:r>
            <a:r>
              <a:rPr lang="en-US" sz="4000" b="1" dirty="0" smtClean="0">
                <a:solidFill>
                  <a:schemeClr val="bg1"/>
                </a:solidFill>
                <a:latin typeface="Raleway" panose="020B0503030101060003" pitchFamily="34" charset="0"/>
              </a:rPr>
              <a:t>riend </a:t>
            </a:r>
            <a:r>
              <a:rPr lang="en-US" sz="4000" b="1" dirty="0" smtClean="0">
                <a:solidFill>
                  <a:srgbClr val="00B0F0"/>
                </a:solidFill>
                <a:latin typeface="Raleway" panose="020B0503030101060003" pitchFamily="34" charset="0"/>
              </a:rPr>
              <a:t>T</a:t>
            </a:r>
            <a:r>
              <a:rPr lang="en-US" sz="4000" b="1" dirty="0" smtClean="0">
                <a:solidFill>
                  <a:schemeClr val="bg1"/>
                </a:solidFill>
                <a:latin typeface="Raleway" panose="020B0503030101060003" pitchFamily="34" charset="0"/>
              </a:rPr>
              <a:t>o……</a:t>
            </a:r>
            <a:r>
              <a:rPr lang="en-US" sz="4000" b="1" dirty="0" smtClean="0">
                <a:solidFill>
                  <a:srgbClr val="00B0F0"/>
                </a:solidFill>
                <a:latin typeface="Raleway" panose="020B0503030101060003" pitchFamily="34" charset="0"/>
              </a:rPr>
              <a:t>P</a:t>
            </a:r>
            <a:r>
              <a:rPr lang="en-US" sz="4000" b="1" dirty="0" smtClean="0">
                <a:solidFill>
                  <a:schemeClr val="bg1"/>
                </a:solidFill>
                <a:latin typeface="Raleway" panose="020B0503030101060003" pitchFamily="34" charset="0"/>
              </a:rPr>
              <a:t>eople?</a:t>
            </a:r>
            <a:endParaRPr lang="en-US" sz="3200" b="1" dirty="0">
              <a:solidFill>
                <a:schemeClr val="bg1"/>
              </a:solidFill>
              <a:latin typeface="Raleway" panose="020B0503030101060003" pitchFamily="34" charset="0"/>
            </a:endParaRPr>
          </a:p>
        </p:txBody>
      </p:sp>
      <p:sp>
        <p:nvSpPr>
          <p:cNvPr id="6" name="Content Placeholder 5"/>
          <p:cNvSpPr>
            <a:spLocks noGrp="1"/>
          </p:cNvSpPr>
          <p:nvPr>
            <p:ph sz="quarter" idx="4"/>
          </p:nvPr>
        </p:nvSpPr>
        <p:spPr>
          <a:xfrm>
            <a:off x="7268636" y="4834325"/>
            <a:ext cx="3505201" cy="1338069"/>
          </a:xfrm>
          <a:ln w="57150"/>
        </p:spPr>
        <p:style>
          <a:lnRef idx="2">
            <a:schemeClr val="accent6"/>
          </a:lnRef>
          <a:fillRef idx="1">
            <a:schemeClr val="lt1"/>
          </a:fillRef>
          <a:effectRef idx="0">
            <a:schemeClr val="accent6"/>
          </a:effectRef>
          <a:fontRef idx="minor">
            <a:schemeClr val="dk1"/>
          </a:fontRef>
        </p:style>
        <p:txBody>
          <a:bodyPr>
            <a:normAutofit/>
          </a:bodyPr>
          <a:lstStyle/>
          <a:p>
            <a:pPr marL="0" indent="0">
              <a:buNone/>
            </a:pPr>
            <a:r>
              <a:rPr lang="en-US" sz="2000" u="sng" dirty="0" smtClean="0"/>
              <a:t>ocgsftp.co.ocean.nj.us</a:t>
            </a:r>
            <a:endParaRPr lang="en-US" sz="2000" dirty="0"/>
          </a:p>
          <a:p>
            <a:pPr marL="0" indent="0">
              <a:buNone/>
            </a:pPr>
            <a:r>
              <a:rPr lang="en-US" sz="2000" dirty="0" smtClean="0"/>
              <a:t>Username</a:t>
            </a:r>
            <a:r>
              <a:rPr lang="en-US" sz="2000" dirty="0"/>
              <a:t>: </a:t>
            </a:r>
            <a:r>
              <a:rPr lang="en-US" sz="2000" dirty="0" err="1" smtClean="0"/>
              <a:t>SWMVendorFTP</a:t>
            </a:r>
            <a:endParaRPr lang="en-US" sz="2000" dirty="0"/>
          </a:p>
          <a:p>
            <a:pPr marL="0" indent="0">
              <a:buNone/>
            </a:pPr>
            <a:r>
              <a:rPr lang="en-US" sz="2000" dirty="0" smtClean="0"/>
              <a:t>Password</a:t>
            </a:r>
            <a:r>
              <a:rPr lang="en-US" sz="2000" dirty="0"/>
              <a:t>: Vend4SWM_FTP!</a:t>
            </a:r>
          </a:p>
          <a:p>
            <a:endParaRPr lang="en-US" sz="2000" dirty="0"/>
          </a:p>
        </p:txBody>
      </p:sp>
    </p:spTree>
    <p:extLst>
      <p:ext uri="{BB962C8B-B14F-4D97-AF65-F5344CB8AC3E}">
        <p14:creationId xmlns:p14="http://schemas.microsoft.com/office/powerpoint/2010/main" val="147347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1179196" y="1275752"/>
            <a:ext cx="2839571" cy="508000"/>
          </a:xfrm>
        </p:spPr>
        <p:txBody>
          <a:bodyPr>
            <a:normAutofit fontScale="90000"/>
          </a:bodyPr>
          <a:lstStyle/>
          <a:p>
            <a:r>
              <a:rPr lang="en-US" dirty="0" smtClean="0"/>
              <a:t>Remember to use</a:t>
            </a:r>
            <a:endParaRPr lang="en-US" dirty="0"/>
          </a:p>
        </p:txBody>
      </p:sp>
      <p:sp>
        <p:nvSpPr>
          <p:cNvPr id="15" name="Picture Placeholder 14"/>
          <p:cNvSpPr>
            <a:spLocks noGrp="1"/>
          </p:cNvSpPr>
          <p:nvPr>
            <p:ph type="pic" idx="1"/>
          </p:nvPr>
        </p:nvSpPr>
        <p:spPr/>
      </p:sp>
      <p:sp>
        <p:nvSpPr>
          <p:cNvPr id="16" name="Text Placeholder 15"/>
          <p:cNvSpPr>
            <a:spLocks noGrp="1"/>
          </p:cNvSpPr>
          <p:nvPr>
            <p:ph type="body" sz="half" idx="2"/>
          </p:nvPr>
        </p:nvSpPr>
        <p:spPr>
          <a:xfrm>
            <a:off x="866512" y="2150533"/>
            <a:ext cx="3932237" cy="2150533"/>
          </a:xfrm>
        </p:spPr>
        <p:txBody>
          <a:bodyPr/>
          <a:lstStyle/>
          <a:p>
            <a:endParaRPr lang="en-US" dirty="0"/>
          </a:p>
          <a:p>
            <a:endParaRPr lang="en-US" dirty="0"/>
          </a:p>
        </p:txBody>
      </p:sp>
      <p:sp>
        <p:nvSpPr>
          <p:cNvPr id="7" name="Rectangle 6"/>
          <p:cNvSpPr/>
          <p:nvPr/>
        </p:nvSpPr>
        <p:spPr>
          <a:xfrm>
            <a:off x="0" y="157942"/>
            <a:ext cx="12192000" cy="997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itle 1"/>
          <p:cNvSpPr txBox="1">
            <a:spLocks/>
          </p:cNvSpPr>
          <p:nvPr/>
        </p:nvSpPr>
        <p:spPr>
          <a:xfrm>
            <a:off x="399213" y="-3409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chemeClr val="bg1"/>
                </a:solidFill>
                <a:latin typeface="Raleway" panose="020B0503030101060003" pitchFamily="34" charset="0"/>
              </a:rPr>
              <a:t>Items to report</a:t>
            </a:r>
            <a:endParaRPr lang="en-US" sz="3200" b="1" dirty="0">
              <a:solidFill>
                <a:schemeClr val="bg1"/>
              </a:solidFill>
              <a:latin typeface="Raleway" panose="020B0503030101060003" pitchFamily="34" charset="0"/>
            </a:endParaRPr>
          </a:p>
        </p:txBody>
      </p:sp>
      <p:pic>
        <p:nvPicPr>
          <p:cNvPr id="19" name="Picture 18"/>
          <p:cNvPicPr>
            <a:picLocks noChangeAspect="1"/>
          </p:cNvPicPr>
          <p:nvPr/>
        </p:nvPicPr>
        <p:blipFill>
          <a:blip r:embed="rId2"/>
          <a:stretch>
            <a:fillRect/>
          </a:stretch>
        </p:blipFill>
        <p:spPr>
          <a:xfrm>
            <a:off x="5208599" y="520759"/>
            <a:ext cx="5958945" cy="3886684"/>
          </a:xfrm>
          <a:prstGeom prst="rect">
            <a:avLst/>
          </a:prstGeom>
        </p:spPr>
      </p:pic>
      <p:pic>
        <p:nvPicPr>
          <p:cNvPr id="18" name="Picture 17"/>
          <p:cNvPicPr>
            <a:picLocks noChangeAspect="1"/>
          </p:cNvPicPr>
          <p:nvPr/>
        </p:nvPicPr>
        <p:blipFill>
          <a:blip r:embed="rId3"/>
          <a:stretch>
            <a:fillRect/>
          </a:stretch>
        </p:blipFill>
        <p:spPr>
          <a:xfrm>
            <a:off x="5699666" y="2736031"/>
            <a:ext cx="5139244" cy="3796838"/>
          </a:xfrm>
          <a:prstGeom prst="rect">
            <a:avLst/>
          </a:prstGeom>
        </p:spPr>
      </p:pic>
      <p:graphicFrame>
        <p:nvGraphicFramePr>
          <p:cNvPr id="20" name="Diagram 19"/>
          <p:cNvGraphicFramePr/>
          <p:nvPr>
            <p:extLst>
              <p:ext uri="{D42A27DB-BD31-4B8C-83A1-F6EECF244321}">
                <p14:modId xmlns:p14="http://schemas.microsoft.com/office/powerpoint/2010/main" val="4097465147"/>
              </p:ext>
            </p:extLst>
          </p:nvPr>
        </p:nvGraphicFramePr>
        <p:xfrm>
          <a:off x="1023387" y="1849301"/>
          <a:ext cx="3151188" cy="4683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73492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0070C0"/>
                </a:solidFill>
              </a:rPr>
              <a:t>Residential Sector</a:t>
            </a:r>
            <a:endParaRPr lang="en-US" dirty="0">
              <a:solidFill>
                <a:srgbClr val="0070C0"/>
              </a:solidFill>
            </a:endParaRPr>
          </a:p>
        </p:txBody>
      </p:sp>
      <p:sp>
        <p:nvSpPr>
          <p:cNvPr id="8" name="Content Placeholder 7"/>
          <p:cNvSpPr>
            <a:spLocks noGrp="1"/>
          </p:cNvSpPr>
          <p:nvPr>
            <p:ph idx="1"/>
          </p:nvPr>
        </p:nvSpPr>
        <p:spPr>
          <a:xfrm>
            <a:off x="914400" y="2577736"/>
            <a:ext cx="5024846" cy="4066903"/>
          </a:xfrm>
        </p:spPr>
        <p:txBody>
          <a:bodyPr>
            <a:normAutofit/>
          </a:bodyPr>
          <a:lstStyle/>
          <a:p>
            <a:r>
              <a:rPr lang="en-US" sz="2800" dirty="0" smtClean="0"/>
              <a:t>Ocean County Recycling &amp; Composting Reports</a:t>
            </a:r>
          </a:p>
          <a:p>
            <a:r>
              <a:rPr lang="en-US" sz="2800" b="1" dirty="0" smtClean="0"/>
              <a:t>Special Waste Reports</a:t>
            </a:r>
          </a:p>
          <a:p>
            <a:r>
              <a:rPr lang="en-US" sz="2800" b="1" dirty="0" smtClean="0"/>
              <a:t>Igloo Totals</a:t>
            </a:r>
          </a:p>
          <a:p>
            <a:r>
              <a:rPr lang="en-US" sz="2800" b="1" dirty="0" smtClean="0"/>
              <a:t>Any reports from your municipal recycling centers.</a:t>
            </a:r>
          </a:p>
          <a:p>
            <a:pPr marL="0" indent="0">
              <a:buNone/>
            </a:pPr>
            <a:endParaRPr lang="en-US" sz="2800" b="1" dirty="0" smtClean="0"/>
          </a:p>
          <a:p>
            <a:endParaRPr lang="en-US" sz="2800" dirty="0"/>
          </a:p>
        </p:txBody>
      </p:sp>
      <p:pic>
        <p:nvPicPr>
          <p:cNvPr id="3" name="Picture 2"/>
          <p:cNvPicPr>
            <a:picLocks noChangeAspect="1"/>
          </p:cNvPicPr>
          <p:nvPr/>
        </p:nvPicPr>
        <p:blipFill>
          <a:blip r:embed="rId2"/>
          <a:stretch>
            <a:fillRect/>
          </a:stretch>
        </p:blipFill>
        <p:spPr>
          <a:xfrm>
            <a:off x="6188529" y="2491467"/>
            <a:ext cx="4914900" cy="3790950"/>
          </a:xfrm>
          <a:prstGeom prst="rect">
            <a:avLst/>
          </a:prstGeom>
        </p:spPr>
      </p:pic>
    </p:spTree>
    <p:extLst>
      <p:ext uri="{BB962C8B-B14F-4D97-AF65-F5344CB8AC3E}">
        <p14:creationId xmlns:p14="http://schemas.microsoft.com/office/powerpoint/2010/main" val="3428218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0070C0"/>
                </a:solidFill>
              </a:rPr>
              <a:t>Commercial SECTOR</a:t>
            </a:r>
            <a:endParaRPr lang="en-US" dirty="0">
              <a:solidFill>
                <a:srgbClr val="0070C0"/>
              </a:solidFill>
            </a:endParaRPr>
          </a:p>
        </p:txBody>
      </p:sp>
      <p:sp>
        <p:nvSpPr>
          <p:cNvPr id="8" name="Content Placeholder 7"/>
          <p:cNvSpPr>
            <a:spLocks noGrp="1"/>
          </p:cNvSpPr>
          <p:nvPr>
            <p:ph idx="1"/>
          </p:nvPr>
        </p:nvSpPr>
        <p:spPr>
          <a:xfrm>
            <a:off x="914400" y="2438400"/>
            <a:ext cx="10328366" cy="4206240"/>
          </a:xfrm>
        </p:spPr>
        <p:txBody>
          <a:bodyPr>
            <a:normAutofit/>
          </a:bodyPr>
          <a:lstStyle/>
          <a:p>
            <a:r>
              <a:rPr lang="en-US" sz="2800" dirty="0" smtClean="0"/>
              <a:t>Industrial is pretty much never a thing (apologies to WM).</a:t>
            </a:r>
          </a:p>
          <a:p>
            <a:r>
              <a:rPr lang="en-US" sz="2800" dirty="0" smtClean="0"/>
              <a:t>Some </a:t>
            </a:r>
            <a:r>
              <a:rPr lang="en-US" sz="2800" dirty="0"/>
              <a:t>companies </a:t>
            </a:r>
            <a:r>
              <a:rPr lang="en-US" sz="2800" dirty="0" smtClean="0"/>
              <a:t>(Colgate</a:t>
            </a:r>
            <a:r>
              <a:rPr lang="en-US" sz="2800" dirty="0"/>
              <a:t>, </a:t>
            </a:r>
            <a:r>
              <a:rPr lang="en-US" sz="2800" dirty="0" smtClean="0"/>
              <a:t>Tri-State), </a:t>
            </a:r>
            <a:r>
              <a:rPr lang="en-US" sz="2800" dirty="0"/>
              <a:t>bring recyclables </a:t>
            </a:r>
            <a:r>
              <a:rPr lang="en-US" sz="2800" dirty="0">
                <a:solidFill>
                  <a:srgbClr val="00B050"/>
                </a:solidFill>
              </a:rPr>
              <a:t>to their </a:t>
            </a:r>
            <a:r>
              <a:rPr lang="en-US" sz="2800" dirty="0" smtClean="0">
                <a:solidFill>
                  <a:srgbClr val="00B050"/>
                </a:solidFill>
              </a:rPr>
              <a:t>facility</a:t>
            </a:r>
            <a:r>
              <a:rPr lang="en-US" sz="2800" dirty="0" smtClean="0"/>
              <a:t> --- those are reports we need to get from them.</a:t>
            </a:r>
          </a:p>
          <a:p>
            <a:r>
              <a:rPr lang="en-US" sz="2800" dirty="0" smtClean="0"/>
              <a:t>Use all other reports (excluding ours) --- WM, Meadowbrook, etc.</a:t>
            </a:r>
          </a:p>
          <a:p>
            <a:r>
              <a:rPr lang="en-US" sz="2800" dirty="0" smtClean="0"/>
              <a:t>Republic does both, </a:t>
            </a:r>
            <a:r>
              <a:rPr lang="en-US" sz="2800" b="1" dirty="0" smtClean="0"/>
              <a:t>request report that separates the material brought to our facility.</a:t>
            </a:r>
          </a:p>
          <a:p>
            <a:endParaRPr lang="en-US" sz="2800" dirty="0"/>
          </a:p>
        </p:txBody>
      </p:sp>
    </p:spTree>
    <p:extLst>
      <p:ext uri="{BB962C8B-B14F-4D97-AF65-F5344CB8AC3E}">
        <p14:creationId xmlns:p14="http://schemas.microsoft.com/office/powerpoint/2010/main" val="2143840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761</TotalTime>
  <Words>1018</Words>
  <Application>Microsoft Office PowerPoint</Application>
  <PresentationFormat>Widescreen</PresentationFormat>
  <Paragraphs>116</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Gill Sans MT</vt:lpstr>
      <vt:lpstr>HGｺﾞｼｯｸE</vt:lpstr>
      <vt:lpstr>Raleway</vt:lpstr>
      <vt:lpstr>Parcel</vt:lpstr>
      <vt:lpstr>MUNICIPAL TONNAGE GRANT PROGRAM</vt:lpstr>
      <vt:lpstr>NJDEP Municipal Tonnage Grant (MTG) Applications</vt:lpstr>
      <vt:lpstr>2025 NJDEP MTG Application</vt:lpstr>
      <vt:lpstr>MTG SUBMISSION REQUIREMENT</vt:lpstr>
      <vt:lpstr>Where is ALL THIS STUFF?  Co.ocean.nj.us/recycle</vt:lpstr>
      <vt:lpstr>PowerPoint Presentation</vt:lpstr>
      <vt:lpstr>Remember to use</vt:lpstr>
      <vt:lpstr>Residential Sector</vt:lpstr>
      <vt:lpstr>Commercial SECTOR</vt:lpstr>
      <vt:lpstr>Commercial Reports BY Type</vt:lpstr>
      <vt:lpstr>End Markets</vt:lpstr>
      <vt:lpstr>End Market ADDRESSES</vt:lpstr>
      <vt:lpstr>PowerPoint Presentation</vt:lpstr>
      <vt:lpstr>Double Reporting</vt:lpstr>
      <vt:lpstr>Common Reporting Mistakes</vt:lpstr>
      <vt:lpstr>Conversions</vt:lpstr>
      <vt:lpstr>PowerPoint Presentation</vt:lpstr>
      <vt:lpstr>Plan for MRC CHANGES</vt:lpstr>
      <vt:lpstr>CRP Signature is a must</vt:lpstr>
      <vt:lpstr>There's no such thing as a stupid question*</vt:lpstr>
      <vt:lpstr>Thank you</vt:lpstr>
    </vt:vector>
  </TitlesOfParts>
  <Company>County of Ocean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Tonnage Reports</dc:title>
  <dc:creator>Hall, Tanara</dc:creator>
  <cp:lastModifiedBy>Hall, Tanara</cp:lastModifiedBy>
  <cp:revision>49</cp:revision>
  <dcterms:created xsi:type="dcterms:W3CDTF">2020-03-16T19:01:24Z</dcterms:created>
  <dcterms:modified xsi:type="dcterms:W3CDTF">2025-04-10T19:22:25Z</dcterms:modified>
</cp:coreProperties>
</file>