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3" r:id="rId5"/>
    <p:sldId id="257" r:id="rId6"/>
    <p:sldId id="274" r:id="rId7"/>
    <p:sldId id="277" r:id="rId8"/>
    <p:sldId id="278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0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5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4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7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0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F28A1-6111-4203-83C6-46B70CBFFD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92F2-3A1A-4681-92E8-9AABC4D5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75" y="267331"/>
            <a:ext cx="4993063" cy="62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77" y="19807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Document Shredding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7546" y="2296822"/>
            <a:ext cx="44137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Populations over 9000 residents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The Islands will count as 1 town each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Consistent dates yearly 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11103" y="1123282"/>
            <a:ext cx="29866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aleway" panose="020B0503030101060003" pitchFamily="34" charset="0"/>
              </a:rPr>
              <a:t>15 Events </a:t>
            </a:r>
            <a:endParaRPr lang="en-US" b="1" dirty="0">
              <a:latin typeface="Raleway" panose="020B05030301010600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7" y="1670538"/>
            <a:ext cx="6020049" cy="40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4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77" y="19807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Household Hazardous Waste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20863" y="1565593"/>
            <a:ext cx="2567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aleway" panose="020B0503030101060003" pitchFamily="34" charset="0"/>
              </a:rPr>
              <a:t>6 Events 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9977" y="2891156"/>
            <a:ext cx="3948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All events will announced at once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0" y="1514903"/>
            <a:ext cx="5744584" cy="38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1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6039">
            <a:off x="3943738" y="194387"/>
            <a:ext cx="2938111" cy="220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54" y="1446193"/>
            <a:ext cx="4437185" cy="1325563"/>
          </a:xfrm>
        </p:spPr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Leaves and brush tonnage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44909" y="6516792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054" y="33769"/>
            <a:ext cx="4261338" cy="6183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06054" y="2937302"/>
            <a:ext cx="4390182" cy="703385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06054" y="3990316"/>
            <a:ext cx="4390182" cy="703385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5876" y="3125736"/>
            <a:ext cx="498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Tonnage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Permit Exemptions to prove you are not exceeding the 10 000 cubic yards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a log: How many transfers to the field x capacity of the truck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9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3" y="1754310"/>
            <a:ext cx="4006361" cy="352107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404148"/>
                </a:solidFill>
                <a:latin typeface="Raleway" panose="020B0503030101060003" pitchFamily="34" charset="0"/>
              </a:rPr>
              <a:t>2021 Recycling Rates</a:t>
            </a:r>
            <a:endParaRPr lang="en-US" sz="6000" b="1" dirty="0">
              <a:solidFill>
                <a:srgbClr val="404148"/>
              </a:solidFill>
              <a:latin typeface="Raleway" panose="020B05030301010600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710234"/>
              </p:ext>
            </p:extLst>
          </p:nvPr>
        </p:nvGraphicFramePr>
        <p:xfrm>
          <a:off x="5623824" y="138765"/>
          <a:ext cx="5392936" cy="6312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9114">
                  <a:extLst>
                    <a:ext uri="{9D8B030D-6E8A-4147-A177-3AD203B41FA5}">
                      <a16:colId xmlns:a16="http://schemas.microsoft.com/office/drawing/2014/main" val="1805432395"/>
                    </a:ext>
                  </a:extLst>
                </a:gridCol>
                <a:gridCol w="731646">
                  <a:extLst>
                    <a:ext uri="{9D8B030D-6E8A-4147-A177-3AD203B41FA5}">
                      <a16:colId xmlns:a16="http://schemas.microsoft.com/office/drawing/2014/main" val="3436323467"/>
                    </a:ext>
                  </a:extLst>
                </a:gridCol>
                <a:gridCol w="1227277">
                  <a:extLst>
                    <a:ext uri="{9D8B030D-6E8A-4147-A177-3AD203B41FA5}">
                      <a16:colId xmlns:a16="http://schemas.microsoft.com/office/drawing/2014/main" val="3683682033"/>
                    </a:ext>
                  </a:extLst>
                </a:gridCol>
                <a:gridCol w="814250">
                  <a:extLst>
                    <a:ext uri="{9D8B030D-6E8A-4147-A177-3AD203B41FA5}">
                      <a16:colId xmlns:a16="http://schemas.microsoft.com/office/drawing/2014/main" val="1746114049"/>
                    </a:ext>
                  </a:extLst>
                </a:gridCol>
                <a:gridCol w="790649">
                  <a:extLst>
                    <a:ext uri="{9D8B030D-6E8A-4147-A177-3AD203B41FA5}">
                      <a16:colId xmlns:a16="http://schemas.microsoft.com/office/drawing/2014/main" val="458701087"/>
                    </a:ext>
                  </a:extLst>
                </a:gridCol>
              </a:tblGrid>
              <a:tr h="172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Municipality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Landfill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Out of County Waste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Recycled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Recycling %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93524723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Barnegat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20314.75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10658.38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282083382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Barnegat Light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1227.6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444.395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589397428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Bay Head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1304.21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1065.33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1046.69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3159796567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Beach Haven 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3213.26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597.36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2883.32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590859623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Beachwood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7662.3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590.21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8274.4792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50%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3185668238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Berkeley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33965.35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1767.6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8677.4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3719076887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Brick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69848.02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12496.16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196.2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2606481988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Eagleswood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1319.9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118.5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3002.1864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68%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768764609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Harvey Cedars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996.58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334.9505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306527678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Island Heights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1371.71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173.34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3172.22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67%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2136127453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Jackson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32969.46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17717.11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33211.55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3200060829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Lacey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32125.21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2314.5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36266.38</a:t>
                      </a:r>
                      <a:endParaRPr lang="en-US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51%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2380574078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Lakehurst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2066.42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1444.93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4065046123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Lakewood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145355.17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14278.32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87182.1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161694459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Lavallette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3790.48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1583.95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4590.76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3684711752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Little Egg Harbor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16001.17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721.05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7940.09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175202037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Long Beach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10939.88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5034.28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7702.84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920766527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Manchester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30163.42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1774.77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12373.41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3857216033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Mantoloking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2250.56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1770.772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2414436656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Ocean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6679.65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624.86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5929.0383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2093902880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Ocean Gate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1420.67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216.08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568.96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545748324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Pine Beach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1606.50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315.35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413.45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3593287311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Plumsted</a:t>
                      </a:r>
                      <a:endParaRPr lang="en-US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1468.29</a:t>
                      </a:r>
                      <a:endParaRPr lang="en-US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1432.69</a:t>
                      </a:r>
                      <a:endParaRPr lang="en-US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5750.98</a:t>
                      </a:r>
                      <a:endParaRPr lang="en-US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66%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154108112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Pt. Pleasant Borough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11817.49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3979.228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11973.64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481161916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Pt. Pleasant Beach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5613.72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4514.69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2406630384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Seaside Heights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4721.87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974.26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1914.82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3371509727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Seaside Park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2991.99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954.35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3289.78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163467776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Ship Bottom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1836.96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129.51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1450.55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832410066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South Toms River</a:t>
                      </a:r>
                      <a:endParaRPr lang="en-US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2314.53</a:t>
                      </a:r>
                      <a:endParaRPr lang="en-US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86.71</a:t>
                      </a:r>
                      <a:endParaRPr lang="en-US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3002.58</a:t>
                      </a:r>
                      <a:endParaRPr lang="en-US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56%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62885738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Stafford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32332.33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2194.39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21222.05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513228139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Surf City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2503.28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821.01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951790103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Toms River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112203.33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12112.12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166356.37</a:t>
                      </a:r>
                      <a:endParaRPr lang="en-US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57%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524884726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Tuckerton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3463.83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575.41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1627.07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679042474"/>
                  </a:ext>
                </a:extLst>
              </a:tr>
              <a:tr h="1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606335.83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88609.998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460008.0414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6" marR="5936" marT="5936" marB="0" anchor="b"/>
                </a:tc>
                <a:extLst>
                  <a:ext uri="{0D108BD9-81ED-4DB2-BD59-A6C34878D82A}">
                    <a16:rowId xmlns:a16="http://schemas.microsoft.com/office/drawing/2014/main" val="170556986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8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47" y="584933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SWM Updates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Home - Association of New Jersey Recycl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3" y="2585792"/>
            <a:ext cx="11574113" cy="13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23393" y="3991644"/>
            <a:ext cx="7332784" cy="124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Raleway" panose="020B0503030101060003" pitchFamily="34" charset="0"/>
              </a:rPr>
              <a:t>Currently 12/33 towns are members</a:t>
            </a:r>
            <a:endParaRPr lang="en-US" sz="32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1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80" y="869156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Meeting Dates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577" y="2382716"/>
            <a:ext cx="10744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March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en-US" sz="4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 ,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2023    -    Tonnage Report Workshops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May 19</a:t>
            </a:r>
            <a:r>
              <a:rPr lang="en-US" sz="4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 ,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2023    -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Tonnage Report Workshops</a:t>
            </a:r>
          </a:p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September 22</a:t>
            </a:r>
            <a:r>
              <a:rPr lang="en-US" sz="4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 ,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2023    -   Tour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November 17</a:t>
            </a:r>
            <a:r>
              <a:rPr lang="en-US" sz="4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 ,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2023     -   End of the year business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0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7280" y="2800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aleway" panose="020B0503030101060003" pitchFamily="34" charset="0"/>
              </a:rPr>
              <a:t>Holiday Ideas - Collections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92384"/>
              </p:ext>
            </p:extLst>
          </p:nvPr>
        </p:nvGraphicFramePr>
        <p:xfrm>
          <a:off x="651731" y="1679042"/>
          <a:ext cx="5058615" cy="421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Acrobat Document" r:id="rId3" imgW="11429826" imgH="9524858" progId="Acrobat.Document.DC">
                  <p:embed/>
                </p:oleObj>
              </mc:Choice>
              <mc:Fallback>
                <p:oleObj name="Acrobat Document" r:id="rId3" imgW="11429826" imgH="952485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731" y="1679042"/>
                        <a:ext cx="5058615" cy="4215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57" y="1484387"/>
            <a:ext cx="3455643" cy="44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854" y="1204546"/>
            <a:ext cx="5249008" cy="3965331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404148"/>
                </a:solidFill>
                <a:latin typeface="Raleway" panose="020B0503030101060003" pitchFamily="34" charset="0"/>
              </a:rPr>
              <a:t>Recycling Center Tour</a:t>
            </a:r>
            <a:endParaRPr lang="en-US" sz="8000" b="1" dirty="0">
              <a:solidFill>
                <a:srgbClr val="404148"/>
              </a:solidFill>
              <a:latin typeface="Raleway" panose="020B05030301010600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2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376</Words>
  <Application>Microsoft Office PowerPoint</Application>
  <PresentationFormat>Widescreen</PresentationFormat>
  <Paragraphs>208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Raleway</vt:lpstr>
      <vt:lpstr>Office Theme</vt:lpstr>
      <vt:lpstr>Acrobat Document</vt:lpstr>
      <vt:lpstr>PowerPoint Presentation</vt:lpstr>
      <vt:lpstr>Document Shredding</vt:lpstr>
      <vt:lpstr>Household Hazardous Waste</vt:lpstr>
      <vt:lpstr>Leaves and brush tonnage</vt:lpstr>
      <vt:lpstr>2021 Recycling Rates</vt:lpstr>
      <vt:lpstr>SWM Updates</vt:lpstr>
      <vt:lpstr>Meeting Dates</vt:lpstr>
      <vt:lpstr>PowerPoint Presentation</vt:lpstr>
      <vt:lpstr>Recycling Center Tour</vt:lpstr>
    </vt:vector>
  </TitlesOfParts>
  <Company>County of Ocean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Tanara Hall</dc:creator>
  <cp:lastModifiedBy>Tanara Hall</cp:lastModifiedBy>
  <cp:revision>14</cp:revision>
  <dcterms:created xsi:type="dcterms:W3CDTF">2022-09-16T12:10:37Z</dcterms:created>
  <dcterms:modified xsi:type="dcterms:W3CDTF">2022-11-17T17:23:09Z</dcterms:modified>
</cp:coreProperties>
</file>