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5" r:id="rId2"/>
    <p:sldId id="300" r:id="rId3"/>
    <p:sldId id="314" r:id="rId4"/>
    <p:sldId id="327" r:id="rId5"/>
    <p:sldId id="326" r:id="rId6"/>
    <p:sldId id="315" r:id="rId7"/>
    <p:sldId id="266" r:id="rId8"/>
    <p:sldId id="273" r:id="rId9"/>
    <p:sldId id="286" r:id="rId10"/>
    <p:sldId id="282" r:id="rId11"/>
    <p:sldId id="296" r:id="rId12"/>
    <p:sldId id="301" r:id="rId13"/>
    <p:sldId id="312" r:id="rId14"/>
    <p:sldId id="325" r:id="rId15"/>
    <p:sldId id="274" r:id="rId16"/>
    <p:sldId id="275" r:id="rId17"/>
    <p:sldId id="285" r:id="rId18"/>
    <p:sldId id="310" r:id="rId19"/>
    <p:sldId id="319" r:id="rId20"/>
    <p:sldId id="320" r:id="rId21"/>
    <p:sldId id="318" r:id="rId22"/>
    <p:sldId id="321" r:id="rId23"/>
    <p:sldId id="322" r:id="rId24"/>
    <p:sldId id="324" r:id="rId25"/>
    <p:sldId id="323" r:id="rId26"/>
    <p:sldId id="328" r:id="rId27"/>
    <p:sldId id="256" r:id="rId28"/>
    <p:sldId id="317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2A2011-2974-4725-B7DB-C9C343B3A353}">
          <p14:sldIdLst>
            <p14:sldId id="295"/>
            <p14:sldId id="300"/>
            <p14:sldId id="314"/>
            <p14:sldId id="327"/>
            <p14:sldId id="326"/>
            <p14:sldId id="315"/>
            <p14:sldId id="266"/>
            <p14:sldId id="273"/>
            <p14:sldId id="286"/>
            <p14:sldId id="282"/>
            <p14:sldId id="296"/>
            <p14:sldId id="301"/>
            <p14:sldId id="312"/>
            <p14:sldId id="325"/>
            <p14:sldId id="274"/>
            <p14:sldId id="275"/>
          </p14:sldIdLst>
        </p14:section>
        <p14:section name="Untitled Section" id="{B48488F6-F857-4852-80BE-DD35C6CDAAA7}">
          <p14:sldIdLst>
            <p14:sldId id="285"/>
            <p14:sldId id="310"/>
            <p14:sldId id="319"/>
            <p14:sldId id="320"/>
            <p14:sldId id="318"/>
            <p14:sldId id="321"/>
            <p14:sldId id="322"/>
            <p14:sldId id="324"/>
            <p14:sldId id="323"/>
            <p14:sldId id="328"/>
            <p14:sldId id="256"/>
            <p14:sldId id="31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B4C"/>
    <a:srgbClr val="92C9B1"/>
    <a:srgbClr val="94CF11"/>
    <a:srgbClr val="006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NGPLAN-FS\SWMShared$\Outreach\Outreach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38-46E0-ADA5-97DAADB65EE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38-46E0-ADA5-97DAADB65EE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38-46E0-ADA5-97DAADB65EE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38-46E0-ADA5-97DAADB65E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'2024'!$G$2:$G$5</c:f>
              <c:strCache>
                <c:ptCount val="4"/>
                <c:pt idx="0">
                  <c:v>Recycling</c:v>
                </c:pt>
                <c:pt idx="1">
                  <c:v>Clean Communities</c:v>
                </c:pt>
                <c:pt idx="2">
                  <c:v>Compost</c:v>
                </c:pt>
                <c:pt idx="3">
                  <c:v>Waste Reduction</c:v>
                </c:pt>
              </c:strCache>
            </c:strRef>
          </c:cat>
          <c:val>
            <c:numRef>
              <c:f>'2024'!$H$2:$H$5</c:f>
              <c:numCache>
                <c:formatCode>General</c:formatCode>
                <c:ptCount val="4"/>
                <c:pt idx="0">
                  <c:v>27</c:v>
                </c:pt>
                <c:pt idx="1">
                  <c:v>39</c:v>
                </c:pt>
                <c:pt idx="2">
                  <c:v>30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38-46E0-ADA5-97DAADB65EE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18AD-9E99-4B63-90C6-36811C6E9F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879D-1CEE-4D69-AD11-CCFF0D41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2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8CCD-122B-4CD8-B526-FE92FC91ED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94560" y="2262876"/>
            <a:ext cx="8397240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Recertification Credits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0" b="13719"/>
          <a:stretch/>
        </p:blipFill>
        <p:spPr>
          <a:xfrm>
            <a:off x="-78768" y="-10274"/>
            <a:ext cx="12270768" cy="6904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Clean Communities Reports &amp; Recap</a:t>
            </a:r>
            <a:endParaRPr lang="en-US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91159" y="3838737"/>
            <a:ext cx="5157787" cy="823912"/>
          </a:xfrm>
        </p:spPr>
        <p:txBody>
          <a:bodyPr/>
          <a:lstStyle/>
          <a:p>
            <a:r>
              <a:rPr lang="en-US" dirty="0" smtClean="0"/>
              <a:t>Last year</a:t>
            </a:r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484988"/>
              </p:ext>
            </p:extLst>
          </p:nvPr>
        </p:nvGraphicFramePr>
        <p:xfrm>
          <a:off x="891159" y="4662649"/>
          <a:ext cx="515778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62">
                  <a:extLst>
                    <a:ext uri="{9D8B030D-6E8A-4147-A177-3AD203B41FA5}">
                      <a16:colId xmlns:a16="http://schemas.microsoft.com/office/drawing/2014/main" val="362270599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4139302804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1400066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Submitted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12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476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 Submitted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217283"/>
                  </a:ext>
                </a:extLst>
              </a:tr>
            </a:tbl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223571" y="3838737"/>
            <a:ext cx="5183188" cy="823912"/>
          </a:xfrm>
        </p:spPr>
        <p:txBody>
          <a:bodyPr/>
          <a:lstStyle/>
          <a:p>
            <a:r>
              <a:rPr lang="en-US" dirty="0" smtClean="0"/>
              <a:t>This year</a:t>
            </a:r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34225953"/>
              </p:ext>
            </p:extLst>
          </p:nvPr>
        </p:nvGraphicFramePr>
        <p:xfrm>
          <a:off x="6223571" y="4662649"/>
          <a:ext cx="518318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729">
                  <a:extLst>
                    <a:ext uri="{9D8B030D-6E8A-4147-A177-3AD203B41FA5}">
                      <a16:colId xmlns:a16="http://schemas.microsoft.com/office/drawing/2014/main" val="4077997297"/>
                    </a:ext>
                  </a:extLst>
                </a:gridCol>
                <a:gridCol w="1727729">
                  <a:extLst>
                    <a:ext uri="{9D8B030D-6E8A-4147-A177-3AD203B41FA5}">
                      <a16:colId xmlns:a16="http://schemas.microsoft.com/office/drawing/2014/main" val="3808548728"/>
                    </a:ext>
                  </a:extLst>
                </a:gridCol>
                <a:gridCol w="1727729">
                  <a:extLst>
                    <a:ext uri="{9D8B030D-6E8A-4147-A177-3AD203B41FA5}">
                      <a16:colId xmlns:a16="http://schemas.microsoft.com/office/drawing/2014/main" val="4185112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Submitted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670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06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 Submitted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9887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45" y="761209"/>
            <a:ext cx="9829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‎1 person and ‎text that says '‎WELCOME PLEASE PLEASEHELPKEEPOUR HELP KEEP OUR OCEANS &amp; BEACHES CLEAN BY BUCKET GRABBINGA A 3 New PICK UP DEBRIS WHILE YOU ENJOY DAYA Public Cleanup Stations TTHE BEACH PARTNERSHIP LOVE BLUE S CAPE WITH HE IN IN MAY CITY 口 ם OE+‎'‎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008" r="-1083" b="20922"/>
          <a:stretch/>
        </p:blipFill>
        <p:spPr bwMode="auto">
          <a:xfrm>
            <a:off x="2" y="-88490"/>
            <a:ext cx="12329650" cy="69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Ideas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84" y="139629"/>
            <a:ext cx="9390185" cy="6718371"/>
          </a:xfrm>
        </p:spPr>
      </p:pic>
    </p:spTree>
    <p:extLst>
      <p:ext uri="{BB962C8B-B14F-4D97-AF65-F5344CB8AC3E}">
        <p14:creationId xmlns:p14="http://schemas.microsoft.com/office/powerpoint/2010/main" val="2105945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9153"/>
            <a:ext cx="12192000" cy="1161535"/>
          </a:xfrm>
          <a:prstGeom prst="rect">
            <a:avLst/>
          </a:prstGeom>
          <a:solidFill>
            <a:srgbClr val="203B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1977"/>
            <a:ext cx="3733800" cy="1148711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Bag drop off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82915"/>
            <a:ext cx="4314092" cy="83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https://www.co.ocean.nj.us/OC/SolidWaste/frmRegContentSW.aspx?ID=5a5860e8-28d9-48db-ab89-b7a4f8317396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387635"/>
            <a:ext cx="5632938" cy="519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7331" y="2542145"/>
            <a:ext cx="3842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QR Code 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Drop-off sites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Donations</a:t>
            </a:r>
          </a:p>
          <a:p>
            <a:endParaRPr lang="en-US" sz="24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83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Outreach + Materials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847996"/>
              </p:ext>
            </p:extLst>
          </p:nvPr>
        </p:nvGraphicFramePr>
        <p:xfrm>
          <a:off x="8157680" y="2456455"/>
          <a:ext cx="2650733" cy="2043625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941816">
                  <a:extLst>
                    <a:ext uri="{9D8B030D-6E8A-4147-A177-3AD203B41FA5}">
                      <a16:colId xmlns:a16="http://schemas.microsoft.com/office/drawing/2014/main" val="231238120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383922364"/>
                    </a:ext>
                  </a:extLst>
                </a:gridCol>
              </a:tblGrid>
              <a:tr h="4087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Recycling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69677388"/>
                  </a:ext>
                </a:extLst>
              </a:tr>
              <a:tr h="4087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Clean Communities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9438840"/>
                  </a:ext>
                </a:extLst>
              </a:tr>
              <a:tr h="4087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Raleway" panose="020B0503030101060003" pitchFamily="34" charset="0"/>
                        </a:rPr>
                        <a:t>Compost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19673799"/>
                  </a:ext>
                </a:extLst>
              </a:tr>
              <a:tr h="4087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Raleway" panose="020B0503030101060003" pitchFamily="34" charset="0"/>
                        </a:rPr>
                        <a:t>Waste Reduction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15028448"/>
                  </a:ext>
                </a:extLst>
              </a:tr>
              <a:tr h="4087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Raleway" panose="020B0503030101060003" pitchFamily="34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6108229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308097"/>
              </p:ext>
            </p:extLst>
          </p:nvPr>
        </p:nvGraphicFramePr>
        <p:xfrm>
          <a:off x="1364776" y="1009933"/>
          <a:ext cx="6247517" cy="481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25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97" t="12987" r="26579" b="3543"/>
          <a:stretch/>
        </p:blipFill>
        <p:spPr>
          <a:xfrm>
            <a:off x="2280863" y="359595"/>
            <a:ext cx="7315199" cy="62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284723"/>
            <a:ext cx="12192000" cy="2055265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Recycling Guide Review (Contacts, changes)</a:t>
            </a:r>
          </a:p>
        </p:txBody>
      </p:sp>
    </p:spTree>
    <p:extLst>
      <p:ext uri="{BB962C8B-B14F-4D97-AF65-F5344CB8AC3E}">
        <p14:creationId xmlns:p14="http://schemas.microsoft.com/office/powerpoint/2010/main" val="6292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193" y="-48194"/>
            <a:ext cx="4987807" cy="69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383" t="13483" r="17960" b="7711"/>
          <a:stretch/>
        </p:blipFill>
        <p:spPr>
          <a:xfrm>
            <a:off x="1828799" y="596165"/>
            <a:ext cx="8570795" cy="59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039" y="365125"/>
            <a:ext cx="4380931" cy="618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09" y="365125"/>
            <a:ext cx="4497221" cy="62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8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149785"/>
            <a:ext cx="12192000" cy="2409491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6381" y="2308934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What to expect for 2025 (Tonnage Reports, Schedules, </a:t>
            </a:r>
            <a:r>
              <a:rPr lang="en-US" sz="6000" b="1" dirty="0" err="1">
                <a:solidFill>
                  <a:schemeClr val="bg1"/>
                </a:solidFill>
                <a:latin typeface="Raleway" panose="020B0503030101060003" pitchFamily="34" charset="0"/>
              </a:rPr>
              <a:t>etc</a:t>
            </a:r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17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Document Shredding &amp; HHW Agendas</a:t>
            </a:r>
            <a:endParaRPr lang="en-US" b="1" dirty="0">
              <a:latin typeface="Raleway" panose="020B05030301010600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94" t="14382" r="2683" b="24093"/>
          <a:stretch/>
        </p:blipFill>
        <p:spPr>
          <a:xfrm>
            <a:off x="1282888" y="1690688"/>
            <a:ext cx="9157649" cy="46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58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03" t="16731" r="38596" b="21745"/>
          <a:stretch/>
        </p:blipFill>
        <p:spPr>
          <a:xfrm>
            <a:off x="2210936" y="365125"/>
            <a:ext cx="7478975" cy="61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3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8" y="26050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How can I access the documents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98" y="1356069"/>
            <a:ext cx="9865003" cy="39748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6" y="1505817"/>
            <a:ext cx="8747879" cy="4920682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8426845" y="3141201"/>
            <a:ext cx="3288335" cy="1222301"/>
          </a:xfrm>
          <a:prstGeom prst="rect">
            <a:avLst/>
          </a:prstGeom>
          <a:ln w="5715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smtClean="0"/>
              <a:t>ocgsftp.co.ocean.nj.us</a:t>
            </a:r>
            <a:endParaRPr lang="en-US" sz="20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smtClean="0"/>
              <a:t>Username: SWMVendorFTP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smtClean="0"/>
              <a:t>Password: Vend4SWM_FTP!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1607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Totals – End of January</a:t>
            </a:r>
          </a:p>
          <a:p>
            <a:r>
              <a:rPr lang="en-US" dirty="0" smtClean="0"/>
              <a:t>Business reports from Jan to April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Raleway" panose="020B0503030101060003" pitchFamily="34" charset="0"/>
              </a:rPr>
              <a:t>Tonnage Reports</a:t>
            </a:r>
            <a:endParaRPr lang="en-US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8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Health Department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81" y="885092"/>
            <a:ext cx="9867900" cy="5005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3868" y="4185138"/>
            <a:ext cx="10075986" cy="1037493"/>
          </a:xfrm>
          <a:prstGeom prst="rect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Support Group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Thank you!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Opportunities for 2024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57637"/>
            <a:ext cx="10052713" cy="4351338"/>
          </a:xfrm>
        </p:spPr>
        <p:txBody>
          <a:bodyPr>
            <a:normAutofit/>
          </a:bodyPr>
          <a:lstStyle/>
          <a:p>
            <a:r>
              <a:rPr lang="en-US" b="1" dirty="0"/>
              <a:t>November 19</a:t>
            </a:r>
            <a:r>
              <a:rPr lang="en-US" dirty="0"/>
              <a:t> – NJ League of Municipalities – NJCCC session Room 401 at 2 p.m., 1.5 NJCCC </a:t>
            </a:r>
            <a:r>
              <a:rPr lang="en-US" dirty="0" smtClean="0"/>
              <a:t>credits</a:t>
            </a:r>
          </a:p>
          <a:p>
            <a:r>
              <a:rPr lang="en-US" b="1" dirty="0" smtClean="0"/>
              <a:t>November 20 </a:t>
            </a:r>
            <a:r>
              <a:rPr lang="en-US" dirty="0" smtClean="0"/>
              <a:t>- </a:t>
            </a:r>
            <a:r>
              <a:rPr lang="en-US" dirty="0"/>
              <a:t>NJ League of Municipalities</a:t>
            </a:r>
            <a:r>
              <a:rPr lang="en-US" dirty="0" smtClean="0"/>
              <a:t> 'More </a:t>
            </a:r>
            <a:r>
              <a:rPr lang="en-US" dirty="0"/>
              <a:t>to Recycling than Curbside </a:t>
            </a:r>
            <a:r>
              <a:rPr lang="en-US" dirty="0" smtClean="0"/>
              <a:t>Collections‘ –Room 308 at 10:45 am  - CMFO-</a:t>
            </a:r>
            <a:r>
              <a:rPr lang="en-US" dirty="0"/>
              <a:t>.5 Off Mgmt|CCFO-1.5 Off Mgmt|CPWM-1.5 Tech|RMC-1.5 Prof Devel|QPA-1.5 Off Admin|NJCLE-1.5|PACLE-1.0|LGLP-.50|CRP-1/25|RPPO/RPPS-1.5 M/S | 1.5 NJCCC</a:t>
            </a:r>
          </a:p>
          <a:p>
            <a:r>
              <a:rPr lang="en-US" b="1" dirty="0" smtClean="0"/>
              <a:t>December </a:t>
            </a:r>
            <a:r>
              <a:rPr lang="en-US" b="1" dirty="0"/>
              <a:t>11</a:t>
            </a:r>
            <a:r>
              <a:rPr lang="en-US" dirty="0"/>
              <a:t> – NJCCC Winter Webinar (virtual 2 NJCCC credits)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8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904" t="32994" r="20505" b="6271"/>
          <a:stretch/>
        </p:blipFill>
        <p:spPr>
          <a:xfrm>
            <a:off x="5958297" y="688024"/>
            <a:ext cx="5172501" cy="5776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5650"/>
            <a:ext cx="4726612" cy="60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557213"/>
            <a:ext cx="1115377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5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262876"/>
            <a:ext cx="11485728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Shared Service Agreements</a:t>
            </a:r>
          </a:p>
        </p:txBody>
      </p:sp>
    </p:spTree>
    <p:extLst>
      <p:ext uri="{BB962C8B-B14F-4D97-AF65-F5344CB8AC3E}">
        <p14:creationId xmlns:p14="http://schemas.microsoft.com/office/powerpoint/2010/main" val="5345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2024 Programs Recap</a:t>
            </a:r>
          </a:p>
        </p:txBody>
      </p:sp>
    </p:spTree>
    <p:extLst>
      <p:ext uri="{BB962C8B-B14F-4D97-AF65-F5344CB8AC3E}">
        <p14:creationId xmlns:p14="http://schemas.microsoft.com/office/powerpoint/2010/main" val="7217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28" y="266270"/>
            <a:ext cx="3812888" cy="62800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69" y="266270"/>
            <a:ext cx="4852769" cy="62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43" y="365125"/>
            <a:ext cx="7119113" cy="5932595"/>
          </a:xfrm>
        </p:spPr>
      </p:pic>
    </p:spTree>
    <p:extLst>
      <p:ext uri="{BB962C8B-B14F-4D97-AF65-F5344CB8AC3E}">
        <p14:creationId xmlns:p14="http://schemas.microsoft.com/office/powerpoint/2010/main" val="9796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206</Words>
  <Application>Microsoft Office PowerPoint</Application>
  <PresentationFormat>Widescreen</PresentationFormat>
  <Paragraphs>58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Opportunities for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Bag drop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Document Shredding &amp; HHW Agendas</vt:lpstr>
      <vt:lpstr>PowerPoint Presentation</vt:lpstr>
      <vt:lpstr>How can I access the documents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Tanara</dc:creator>
  <cp:lastModifiedBy>SWMTV</cp:lastModifiedBy>
  <cp:revision>90</cp:revision>
  <dcterms:created xsi:type="dcterms:W3CDTF">2023-03-16T19:19:27Z</dcterms:created>
  <dcterms:modified xsi:type="dcterms:W3CDTF">2024-11-15T14:19:23Z</dcterms:modified>
</cp:coreProperties>
</file>